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  <p:sldMasterId id="2147483687" r:id="rId2"/>
  </p:sldMasterIdLst>
  <p:notesMasterIdLst>
    <p:notesMasterId r:id="rId55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11" r:id="rId48"/>
    <p:sldId id="312" r:id="rId49"/>
    <p:sldId id="313" r:id="rId50"/>
    <p:sldId id="314" r:id="rId51"/>
    <p:sldId id="315" r:id="rId52"/>
    <p:sldId id="316" r:id="rId53"/>
    <p:sldId id="317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3DB"/>
    <a:srgbClr val="9BE5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0697"/>
    <p:restoredTop sz="90000"/>
  </p:normalViewPr>
  <p:slideViewPr>
    <p:cSldViewPr snapToGrid="0" snapToObjects="1">
      <p:cViewPr varScale="1">
        <p:scale>
          <a:sx n="92" d="100"/>
          <a:sy n="92" d="100"/>
        </p:scale>
        <p:origin x="90" y="21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</c:v>
                </c:pt>
              </c:strCache>
            </c:strRef>
          </c:tx>
          <c:spPr>
            <a:ln w="28575" cap="rnd" cmpd="sng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  <c:pt idx="17">
                  <c:v>2020</c:v>
                </c:pt>
                <c:pt idx="18">
                  <c:v>2021</c:v>
                </c:pt>
                <c:pt idx="19">
                  <c:v>2022</c:v>
                </c:pt>
                <c:pt idx="20">
                  <c:v>2023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2300</c:v>
                </c:pt>
                <c:pt idx="1">
                  <c:v>2562</c:v>
                </c:pt>
                <c:pt idx="2">
                  <c:v>2470</c:v>
                </c:pt>
                <c:pt idx="3">
                  <c:v>2508</c:v>
                </c:pt>
                <c:pt idx="4">
                  <c:v>2459</c:v>
                </c:pt>
                <c:pt idx="5">
                  <c:v>2723</c:v>
                </c:pt>
                <c:pt idx="6">
                  <c:v>3000</c:v>
                </c:pt>
                <c:pt idx="7">
                  <c:v>3173</c:v>
                </c:pt>
                <c:pt idx="8">
                  <c:v>3905</c:v>
                </c:pt>
                <c:pt idx="9">
                  <c:v>4402</c:v>
                </c:pt>
                <c:pt idx="10">
                  <c:v>3993</c:v>
                </c:pt>
                <c:pt idx="11">
                  <c:v>4141</c:v>
                </c:pt>
                <c:pt idx="12">
                  <c:v>4102</c:v>
                </c:pt>
                <c:pt idx="13">
                  <c:v>4111</c:v>
                </c:pt>
                <c:pt idx="14">
                  <c:v>3559</c:v>
                </c:pt>
                <c:pt idx="15">
                  <c:v>4121</c:v>
                </c:pt>
                <c:pt idx="16">
                  <c:v>4179</c:v>
                </c:pt>
                <c:pt idx="17">
                  <c:v>4199</c:v>
                </c:pt>
                <c:pt idx="18">
                  <c:v>4526</c:v>
                </c:pt>
                <c:pt idx="19">
                  <c:v>4400</c:v>
                </c:pt>
                <c:pt idx="20">
                  <c:v>4282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12-4069-8109-E6B994370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85633728"/>
        <c:axId val="1585634560"/>
      </c:lineChart>
      <c:catAx>
        <c:axId val="1585633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585634560"/>
        <c:crosses val="autoZero"/>
        <c:auto val="1"/>
        <c:lblAlgn val="ctr"/>
        <c:lblOffset val="100"/>
        <c:tickMarkSkip val="1"/>
        <c:noMultiLvlLbl val="0"/>
      </c:catAx>
      <c:valAx>
        <c:axId val="158563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585633728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981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544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451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104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5984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5513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2802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8559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0871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8151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8024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548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28" y="1710947"/>
            <a:ext cx="10972798" cy="11430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46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MZ세대를 위한</a:t>
            </a:r>
          </a:p>
          <a:p>
            <a:pPr lvl="0">
              <a:defRPr/>
            </a:pPr>
            <a:r>
              <a:rPr lang="en-US" altLang="ko-KR" sz="4600">
                <a:solidFill>
                  <a:srgbClr val="BAFF1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수익 예측 기반</a:t>
            </a:r>
            <a:r>
              <a:rPr lang="en-US" altLang="ko-KR" sz="46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귀농 추천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1088" y="4808612"/>
            <a:ext cx="3522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WYC(What’s Your </a:t>
            </a:r>
            <a:r>
              <a:rPr lang="en-US" altLang="ko-KR" dirty="0" smtClean="0"/>
              <a:t>Code?)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김상호 </a:t>
            </a:r>
            <a:r>
              <a:rPr lang="ko-KR" altLang="en-US" dirty="0" smtClean="0"/>
              <a:t>김성민 김재현 최기영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2696" y="3245741"/>
            <a:ext cx="1761368" cy="366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 smtClean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화면 설계서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5791" y="303137"/>
            <a:ext cx="11732381" cy="625928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5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76575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재배 가능 지역이 버튼형식으로 생성됨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농작물 리스트</a:t>
                      </a:r>
                      <a:r>
                        <a:rPr lang="en-US" altLang="ko-KR" sz="1400"/>
                        <a:t>- </a:t>
                      </a:r>
                      <a:r>
                        <a:rPr lang="ko-KR" altLang="en-US" sz="1400"/>
                        <a:t>추천 농작물 리스트를</a:t>
                      </a:r>
                      <a:r>
                        <a:rPr lang="ko-KR" altLang="en-US" sz="1400" baseline="0"/>
                        <a:t> 제시하고</a:t>
                      </a:r>
                      <a:r>
                        <a:rPr lang="en-US" altLang="ko-KR" sz="1400" baseline="0"/>
                        <a:t>, </a:t>
                      </a:r>
                      <a:r>
                        <a:rPr lang="ko-KR" altLang="en-US" sz="1400" baseline="0"/>
                        <a:t>각 농작물들은 체크할 수 있도록 체크박스로 구현한다</a:t>
                      </a:r>
                      <a:r>
                        <a:rPr lang="en-US" altLang="ko-KR" sz="1400" baseline="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56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해당 농작물의 지역 재배 정보를 이미지로 시각화한다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513" y="1238814"/>
            <a:ext cx="1146985" cy="40853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4174" y="1263570"/>
            <a:ext cx="839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Home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9013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수익분석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38624" y="1295855"/>
            <a:ext cx="1598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정부지원정책들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4715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커뮤니티</a:t>
            </a:r>
          </a:p>
        </p:txBody>
      </p:sp>
      <p:sp>
        <p:nvSpPr>
          <p:cNvPr id="16" name="L 도형 15"/>
          <p:cNvSpPr/>
          <p:nvPr/>
        </p:nvSpPr>
        <p:spPr>
          <a:xfrm rot="19291642">
            <a:off x="4574664" y="1406842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9291642">
            <a:off x="7143802" y="1403259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34057" y="1286858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로그인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738085" y="3410731"/>
            <a:ext cx="2502749" cy="334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7916" y="3402612"/>
            <a:ext cx="2463010" cy="3353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85686" y="2191658"/>
            <a:ext cx="23288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선호하는 농작물의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 지역과 매출을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확인해세요</a:t>
            </a:r>
          </a:p>
        </p:txBody>
      </p:sp>
      <p:sp>
        <p:nvSpPr>
          <p:cNvPr id="40" name="뺄셈 기호 39"/>
          <p:cNvSpPr/>
          <p:nvPr/>
        </p:nvSpPr>
        <p:spPr>
          <a:xfrm>
            <a:off x="2683584" y="193402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233391" y="1835475"/>
            <a:ext cx="1045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매출 확인</a:t>
            </a:r>
          </a:p>
        </p:txBody>
      </p:sp>
      <p:sp>
        <p:nvSpPr>
          <p:cNvPr id="42" name="뺄셈 기호 41"/>
          <p:cNvSpPr/>
          <p:nvPr/>
        </p:nvSpPr>
        <p:spPr>
          <a:xfrm>
            <a:off x="4176278" y="193324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334092" y="310901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7582" y="392568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87581" y="429155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20283" y="3906634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39382" y="4257640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287580" y="4600644"/>
            <a:ext cx="578746" cy="307777"/>
            <a:chOff x="287580" y="4600644"/>
            <a:chExt cx="578746" cy="307777"/>
          </a:xfrm>
        </p:grpSpPr>
        <p:sp>
          <p:nvSpPr>
            <p:cNvPr id="49" name="타원 4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2738085" y="3425472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734184" y="3473447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53" name="타원 52"/>
          <p:cNvSpPr/>
          <p:nvPr/>
        </p:nvSpPr>
        <p:spPr>
          <a:xfrm>
            <a:off x="554300" y="3585359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34092" y="3424333"/>
            <a:ext cx="3423429" cy="3332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rcRect t="60280"/>
          <a:stretch>
            <a:fillRect/>
          </a:stretch>
        </p:blipFill>
        <p:spPr>
          <a:xfrm>
            <a:off x="25400" y="1092884"/>
            <a:ext cx="8772549" cy="766496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287580" y="4952979"/>
            <a:ext cx="754736" cy="307777"/>
            <a:chOff x="287580" y="4600644"/>
            <a:chExt cx="754736" cy="307777"/>
          </a:xfrm>
        </p:grpSpPr>
        <p:sp>
          <p:nvSpPr>
            <p:cNvPr id="57" name="타원 5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87580" y="5338200"/>
            <a:ext cx="754736" cy="307777"/>
            <a:chOff x="287580" y="4600644"/>
            <a:chExt cx="754736" cy="307777"/>
          </a:xfrm>
        </p:grpSpPr>
        <p:sp>
          <p:nvSpPr>
            <p:cNvPr id="60" name="타원 5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87580" y="5721182"/>
            <a:ext cx="1109420" cy="307777"/>
            <a:chOff x="287580" y="4600644"/>
            <a:chExt cx="1109420" cy="307777"/>
          </a:xfrm>
        </p:grpSpPr>
        <p:sp>
          <p:nvSpPr>
            <p:cNvPr id="63" name="타원 6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90306" y="6113813"/>
            <a:ext cx="777410" cy="307777"/>
            <a:chOff x="287580" y="4600644"/>
            <a:chExt cx="777410" cy="307777"/>
          </a:xfrm>
        </p:grpSpPr>
        <p:sp>
          <p:nvSpPr>
            <p:cNvPr id="66" name="타원 65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sp>
        <p:nvSpPr>
          <p:cNvPr id="68" name="도넛 67"/>
          <p:cNvSpPr/>
          <p:nvPr/>
        </p:nvSpPr>
        <p:spPr>
          <a:xfrm>
            <a:off x="287580" y="3925684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아래쪽 화살표 68"/>
          <p:cNvSpPr/>
          <p:nvPr/>
        </p:nvSpPr>
        <p:spPr>
          <a:xfrm rot="16710657">
            <a:off x="1772170" y="3256004"/>
            <a:ext cx="352800" cy="170917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9" cap="flat" cmpd="sng" algn="ctr">
            <a:solidFill>
              <a:srgbClr val="FF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ko-KR" altLang="en-US" sz="18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2738085" y="3765551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2755143" y="4106316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2729826" y="4519011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738084" y="4893397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76272" y="4144759"/>
            <a:ext cx="2329760" cy="232976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6014456" y="3599880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sp>
        <p:nvSpPr>
          <p:cNvPr id="76" name="아래쪽 화살표 75"/>
          <p:cNvSpPr/>
          <p:nvPr/>
        </p:nvSpPr>
        <p:spPr>
          <a:xfrm rot="16710657">
            <a:off x="3228600" y="1569743"/>
            <a:ext cx="352800" cy="46930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9" cap="flat" cmpd="sng" algn="ctr">
            <a:solidFill>
              <a:srgbClr val="FF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ko-KR" altLang="en-US" sz="18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69885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매출</a:t>
                      </a:r>
                      <a:r>
                        <a:rPr lang="ko-KR" altLang="en-US" sz="1400" baseline="0"/>
                        <a:t> 확인 버튼 </a:t>
                      </a:r>
                      <a:r>
                        <a:rPr lang="en-US" altLang="ko-KR" sz="1400" baseline="0"/>
                        <a:t>– </a:t>
                      </a:r>
                      <a:r>
                        <a:rPr lang="ko-KR" altLang="en-US" sz="1400" baseline="0"/>
                        <a:t>클릭 시 매출 확인 페이지로 이동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히스토리 저장 버튼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클릭 시 해당 농작물과 지역의 매출정보를 히스토리로 저장함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513" y="1238814"/>
            <a:ext cx="1146985" cy="40853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94174" y="1263570"/>
            <a:ext cx="839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Home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9013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수익분석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38624" y="1295855"/>
            <a:ext cx="1598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정부지원정책들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4715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커뮤니티</a:t>
            </a:r>
          </a:p>
        </p:txBody>
      </p:sp>
      <p:sp>
        <p:nvSpPr>
          <p:cNvPr id="16" name="L 도형 15"/>
          <p:cNvSpPr/>
          <p:nvPr/>
        </p:nvSpPr>
        <p:spPr>
          <a:xfrm rot="19291642">
            <a:off x="4574664" y="1406842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9291642">
            <a:off x="7143802" y="1403259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34057" y="1286858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로그인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738085" y="1161803"/>
            <a:ext cx="2502749" cy="334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77916" y="1153684"/>
            <a:ext cx="2463010" cy="4901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87581" y="140831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39382" y="1374399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287580" y="1717403"/>
            <a:ext cx="578746" cy="307777"/>
            <a:chOff x="287580" y="4600644"/>
            <a:chExt cx="578746" cy="307777"/>
          </a:xfrm>
        </p:grpSpPr>
        <p:sp>
          <p:nvSpPr>
            <p:cNvPr id="82" name="타원 8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2738085" y="1176544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734184" y="1224519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5334092" y="1175405"/>
            <a:ext cx="3423429" cy="3332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287580" y="2069738"/>
            <a:ext cx="754736" cy="307777"/>
            <a:chOff x="287580" y="4600644"/>
            <a:chExt cx="754736" cy="307777"/>
          </a:xfrm>
        </p:grpSpPr>
        <p:sp>
          <p:nvSpPr>
            <p:cNvPr id="88" name="타원 8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287580" y="2454959"/>
            <a:ext cx="754736" cy="307777"/>
            <a:chOff x="287580" y="4600644"/>
            <a:chExt cx="754736" cy="307777"/>
          </a:xfrm>
        </p:grpSpPr>
        <p:sp>
          <p:nvSpPr>
            <p:cNvPr id="91" name="타원 9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287580" y="2837941"/>
            <a:ext cx="1109420" cy="307777"/>
            <a:chOff x="287580" y="4600644"/>
            <a:chExt cx="1109420" cy="307777"/>
          </a:xfrm>
        </p:grpSpPr>
        <p:sp>
          <p:nvSpPr>
            <p:cNvPr id="94" name="타원 9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90306" y="3230572"/>
            <a:ext cx="777410" cy="307777"/>
            <a:chOff x="287580" y="4600644"/>
            <a:chExt cx="777410" cy="307777"/>
          </a:xfrm>
        </p:grpSpPr>
        <p:sp>
          <p:nvSpPr>
            <p:cNvPr id="97" name="타원 9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cxnSp>
        <p:nvCxnSpPr>
          <p:cNvPr id="99" name="직선 연결선 98"/>
          <p:cNvCxnSpPr/>
          <p:nvPr/>
        </p:nvCxnSpPr>
        <p:spPr>
          <a:xfrm>
            <a:off x="2738085" y="1516623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2755143" y="1857388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2729826" y="2270083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V="1">
            <a:off x="2738084" y="2644469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6272" y="1895831"/>
            <a:ext cx="2329760" cy="2329760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6014456" y="1350952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290306" y="3576509"/>
            <a:ext cx="777410" cy="307777"/>
            <a:chOff x="287580" y="4600644"/>
            <a:chExt cx="777410" cy="307777"/>
          </a:xfrm>
        </p:grpSpPr>
        <p:sp>
          <p:nvSpPr>
            <p:cNvPr id="106" name="타원 105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키위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290306" y="3901408"/>
            <a:ext cx="777410" cy="307777"/>
            <a:chOff x="287580" y="4600644"/>
            <a:chExt cx="777410" cy="307777"/>
          </a:xfrm>
        </p:grpSpPr>
        <p:sp>
          <p:nvSpPr>
            <p:cNvPr id="109" name="타원 108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쌀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(</a:t>
              </a: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벼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)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293968" y="4256251"/>
            <a:ext cx="777410" cy="307777"/>
            <a:chOff x="287580" y="4600644"/>
            <a:chExt cx="777410" cy="307777"/>
          </a:xfrm>
        </p:grpSpPr>
        <p:sp>
          <p:nvSpPr>
            <p:cNvPr id="112" name="타원 11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마늘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293968" y="4602188"/>
            <a:ext cx="1103032" cy="307777"/>
            <a:chOff x="287580" y="4600644"/>
            <a:chExt cx="1103032" cy="307777"/>
          </a:xfrm>
        </p:grpSpPr>
        <p:sp>
          <p:nvSpPr>
            <p:cNvPr id="115" name="타원 114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462475" y="4600644"/>
              <a:ext cx="9281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고구마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294478" y="4948125"/>
            <a:ext cx="1501371" cy="307777"/>
            <a:chOff x="287580" y="4600644"/>
            <a:chExt cx="1501371" cy="307777"/>
          </a:xfrm>
        </p:grpSpPr>
        <p:sp>
          <p:nvSpPr>
            <p:cNvPr id="118" name="타원 11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62475" y="4600644"/>
              <a:ext cx="1326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시금치</a:t>
              </a: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93968" y="5294091"/>
            <a:ext cx="777410" cy="307777"/>
            <a:chOff x="287580" y="4600644"/>
            <a:chExt cx="777410" cy="307777"/>
          </a:xfrm>
        </p:grpSpPr>
        <p:sp>
          <p:nvSpPr>
            <p:cNvPr id="121" name="타원 12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쪽파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303559" y="5666027"/>
            <a:ext cx="777410" cy="307777"/>
            <a:chOff x="287580" y="4600644"/>
            <a:chExt cx="777410" cy="307777"/>
          </a:xfrm>
        </p:grpSpPr>
        <p:sp>
          <p:nvSpPr>
            <p:cNvPr id="124" name="타원 12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포도</a:t>
              </a: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177916" y="6054811"/>
            <a:ext cx="8727187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매출확인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7915" y="6438365"/>
            <a:ext cx="8727187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히스토리에 저장</a:t>
            </a:r>
          </a:p>
        </p:txBody>
      </p:sp>
      <p:sp>
        <p:nvSpPr>
          <p:cNvPr id="128" name="타원 127"/>
          <p:cNvSpPr/>
          <p:nvPr/>
        </p:nvSpPr>
        <p:spPr>
          <a:xfrm>
            <a:off x="3608102" y="589211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3142664" y="6429197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87373" y="1414227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1" name="도넛 130"/>
          <p:cNvSpPr/>
          <p:nvPr/>
        </p:nvSpPr>
        <p:spPr>
          <a:xfrm>
            <a:off x="287371" y="1414227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84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546404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매출</a:t>
                      </a:r>
                      <a:r>
                        <a:rPr lang="ko-KR" altLang="en-US" sz="1400" baseline="0"/>
                        <a:t> 확인 버튼 </a:t>
                      </a:r>
                      <a:r>
                        <a:rPr lang="en-US" altLang="ko-KR" sz="1400" baseline="0"/>
                        <a:t>– </a:t>
                      </a:r>
                      <a:r>
                        <a:rPr lang="ko-KR" altLang="en-US" sz="1400" baseline="0"/>
                        <a:t>클릭 시 매출 확인 페이지로 이동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히스토리 저장 버튼 </a:t>
                      </a:r>
                      <a:r>
                        <a:rPr lang="en-US" altLang="ko-KR" sz="1400"/>
                        <a:t>– </a:t>
                      </a:r>
                      <a:r>
                        <a:rPr lang="ko-KR" altLang="en-US" sz="1400"/>
                        <a:t>클릭 시 해당 농작물과 지역의 매출정보를 히스토리로 저장함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다른 화면을 클릭시 모달 창이 닫힘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2738085" y="1161803"/>
            <a:ext cx="2502749" cy="334566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77916" y="1153684"/>
            <a:ext cx="2463010" cy="490112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87581" y="140831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439382" y="1374399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287580" y="1717403"/>
            <a:ext cx="578746" cy="307777"/>
            <a:chOff x="287580" y="4600644"/>
            <a:chExt cx="578746" cy="307777"/>
          </a:xfrm>
        </p:grpSpPr>
        <p:sp>
          <p:nvSpPr>
            <p:cNvPr id="73" name="타원 7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62475" y="4600644"/>
              <a:ext cx="4038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파</a:t>
              </a: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2738085" y="1176544"/>
            <a:ext cx="2502749" cy="1984338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734184" y="1224519"/>
            <a:ext cx="250665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9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나주시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고흥군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장성군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화순군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334092" y="1175405"/>
            <a:ext cx="3423429" cy="333206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287580" y="2069738"/>
            <a:ext cx="754736" cy="307777"/>
            <a:chOff x="287580" y="4600644"/>
            <a:chExt cx="754736" cy="307777"/>
          </a:xfrm>
        </p:grpSpPr>
        <p:sp>
          <p:nvSpPr>
            <p:cNvPr id="134" name="타원 13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오이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87580" y="2454959"/>
            <a:ext cx="754736" cy="307777"/>
            <a:chOff x="287580" y="4600644"/>
            <a:chExt cx="754736" cy="307777"/>
          </a:xfrm>
        </p:grpSpPr>
        <p:sp>
          <p:nvSpPr>
            <p:cNvPr id="137" name="타원 13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62475" y="4600644"/>
              <a:ext cx="579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양파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287580" y="2837941"/>
            <a:ext cx="1109420" cy="307777"/>
            <a:chOff x="287580" y="4600644"/>
            <a:chExt cx="1109420" cy="307777"/>
          </a:xfrm>
        </p:grpSpPr>
        <p:sp>
          <p:nvSpPr>
            <p:cNvPr id="140" name="타원 13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2475" y="4600644"/>
              <a:ext cx="9345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복숭아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290306" y="3230572"/>
            <a:ext cx="777410" cy="307777"/>
            <a:chOff x="287580" y="4600644"/>
            <a:chExt cx="777410" cy="307777"/>
          </a:xfrm>
        </p:grpSpPr>
        <p:sp>
          <p:nvSpPr>
            <p:cNvPr id="143" name="타원 142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고추</a:t>
              </a:r>
            </a:p>
          </p:txBody>
        </p:sp>
      </p:grpSp>
      <p:cxnSp>
        <p:nvCxnSpPr>
          <p:cNvPr id="145" name="직선 연결선 144"/>
          <p:cNvCxnSpPr/>
          <p:nvPr/>
        </p:nvCxnSpPr>
        <p:spPr>
          <a:xfrm>
            <a:off x="2738085" y="1516623"/>
            <a:ext cx="2494490" cy="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V="1">
            <a:off x="2755143" y="1857388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flipV="1">
            <a:off x="2729826" y="2270083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2738084" y="2644469"/>
            <a:ext cx="2502749" cy="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6272" y="1895831"/>
            <a:ext cx="2329760" cy="2329760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6014456" y="1350952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토마토의 수확량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290306" y="3576509"/>
            <a:ext cx="777410" cy="307777"/>
            <a:chOff x="287580" y="4600644"/>
            <a:chExt cx="777410" cy="307777"/>
          </a:xfrm>
        </p:grpSpPr>
        <p:sp>
          <p:nvSpPr>
            <p:cNvPr id="152" name="타원 151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키위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290306" y="3901408"/>
            <a:ext cx="777410" cy="307777"/>
            <a:chOff x="287580" y="4600644"/>
            <a:chExt cx="777410" cy="307777"/>
          </a:xfrm>
        </p:grpSpPr>
        <p:sp>
          <p:nvSpPr>
            <p:cNvPr id="155" name="타원 154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쌀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(</a:t>
              </a: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벼</a:t>
              </a:r>
              <a:r>
                <a:rPr lang="en-US" altLang="ko-KR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)</a:t>
              </a:r>
              <a:endPara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293968" y="4256251"/>
            <a:ext cx="777410" cy="307777"/>
            <a:chOff x="287580" y="4600644"/>
            <a:chExt cx="777410" cy="307777"/>
          </a:xfrm>
        </p:grpSpPr>
        <p:sp>
          <p:nvSpPr>
            <p:cNvPr id="158" name="타원 157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마늘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293968" y="4602188"/>
            <a:ext cx="1103032" cy="307777"/>
            <a:chOff x="287580" y="4600644"/>
            <a:chExt cx="1103032" cy="307777"/>
          </a:xfrm>
        </p:grpSpPr>
        <p:sp>
          <p:nvSpPr>
            <p:cNvPr id="161" name="타원 160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462475" y="4600644"/>
              <a:ext cx="9281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고구마</a:t>
              </a: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294478" y="4948125"/>
            <a:ext cx="1501371" cy="307777"/>
            <a:chOff x="287580" y="4600644"/>
            <a:chExt cx="1501371" cy="307777"/>
          </a:xfrm>
        </p:grpSpPr>
        <p:sp>
          <p:nvSpPr>
            <p:cNvPr id="164" name="타원 163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462475" y="4600644"/>
              <a:ext cx="1326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시금치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293968" y="5294091"/>
            <a:ext cx="777410" cy="307777"/>
            <a:chOff x="287580" y="4600644"/>
            <a:chExt cx="777410" cy="307777"/>
          </a:xfrm>
        </p:grpSpPr>
        <p:sp>
          <p:nvSpPr>
            <p:cNvPr id="167" name="타원 166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쪽파</a:t>
              </a: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303559" y="5666027"/>
            <a:ext cx="777410" cy="307777"/>
            <a:chOff x="287580" y="4600644"/>
            <a:chExt cx="777410" cy="307777"/>
          </a:xfrm>
        </p:grpSpPr>
        <p:sp>
          <p:nvSpPr>
            <p:cNvPr id="170" name="타원 169"/>
            <p:cNvSpPr/>
            <p:nvPr/>
          </p:nvSpPr>
          <p:spPr>
            <a:xfrm>
              <a:off x="287580" y="4672253"/>
              <a:ext cx="152215" cy="219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462475" y="4600644"/>
              <a:ext cx="602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포도</a:t>
              </a:r>
            </a:p>
          </p:txBody>
        </p:sp>
      </p:grpSp>
      <p:sp>
        <p:nvSpPr>
          <p:cNvPr id="172" name="직사각형 171"/>
          <p:cNvSpPr/>
          <p:nvPr/>
        </p:nvSpPr>
        <p:spPr>
          <a:xfrm>
            <a:off x="177917" y="6054811"/>
            <a:ext cx="8579606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/>
              <a:t>매출확인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177916" y="6438365"/>
            <a:ext cx="8579606" cy="38717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히스토리에 저장</a:t>
            </a:r>
          </a:p>
        </p:txBody>
      </p:sp>
      <p:sp>
        <p:nvSpPr>
          <p:cNvPr id="174" name="타원 173"/>
          <p:cNvSpPr/>
          <p:nvPr/>
        </p:nvSpPr>
        <p:spPr>
          <a:xfrm>
            <a:off x="287373" y="1414227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138042" y="1054572"/>
            <a:ext cx="8634507" cy="580342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5" name="도넛 174"/>
          <p:cNvSpPr/>
          <p:nvPr/>
        </p:nvSpPr>
        <p:spPr>
          <a:xfrm>
            <a:off x="287371" y="1414227"/>
            <a:ext cx="151802" cy="219075"/>
          </a:xfrm>
          <a:prstGeom prst="donut">
            <a:avLst>
              <a:gd name="adj" fmla="val 320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2087306" y="1745657"/>
            <a:ext cx="4542817" cy="3295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2194052" y="1920508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/>
              <a:t>매출 분석</a:t>
            </a:r>
          </a:p>
        </p:txBody>
      </p:sp>
      <p:cxnSp>
        <p:nvCxnSpPr>
          <p:cNvPr id="178" name="직선 연결선 177"/>
          <p:cNvCxnSpPr/>
          <p:nvPr/>
        </p:nvCxnSpPr>
        <p:spPr>
          <a:xfrm>
            <a:off x="2122165" y="2270490"/>
            <a:ext cx="4507958" cy="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/>
          <p:cNvSpPr/>
          <p:nvPr/>
        </p:nvSpPr>
        <p:spPr>
          <a:xfrm>
            <a:off x="3906282" y="234595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92D050"/>
                </a:solidFill>
              </a:rPr>
              <a:t>매출 분석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3414410" y="2707548"/>
            <a:ext cx="603114" cy="161493"/>
          </a:xfrm>
          <a:prstGeom prst="rect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1" name="직사각형 180"/>
          <p:cNvSpPr/>
          <p:nvPr/>
        </p:nvSpPr>
        <p:spPr>
          <a:xfrm>
            <a:off x="3981200" y="2673050"/>
            <a:ext cx="15872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토마토 매출 추이</a:t>
            </a:r>
            <a:r>
              <a:rPr lang="en-US" altLang="ko-KR" sz="800"/>
              <a:t>(10a </a:t>
            </a:r>
            <a:r>
              <a:rPr lang="ko-KR" altLang="en-US" sz="800"/>
              <a:t>당 만원</a:t>
            </a:r>
            <a:r>
              <a:rPr lang="en-US" altLang="ko-KR" sz="800"/>
              <a:t>)</a:t>
            </a:r>
            <a:endParaRPr lang="ko-KR" altLang="en-US" sz="800"/>
          </a:p>
        </p:txBody>
      </p:sp>
      <p:graphicFrame>
        <p:nvGraphicFramePr>
          <p:cNvPr id="182" name="차트 181"/>
          <p:cNvGraphicFramePr/>
          <p:nvPr/>
        </p:nvGraphicFramePr>
        <p:xfrm>
          <a:off x="2263296" y="2901971"/>
          <a:ext cx="4040227" cy="1727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3" name="타원 182"/>
          <p:cNvSpPr/>
          <p:nvPr/>
        </p:nvSpPr>
        <p:spPr>
          <a:xfrm>
            <a:off x="2051590" y="169875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>
            <a:off x="2104735" y="4669137"/>
            <a:ext cx="4507958" cy="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5850864" y="4732203"/>
            <a:ext cx="397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FF0000"/>
                </a:solidFill>
              </a:rPr>
              <a:t>close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5568494" y="4847833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7646051" y="4814202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800" b="1" i="0" baseline="0">
                <a:solidFill>
                  <a:srgbClr val="FF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5108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2003" y="3857148"/>
            <a:ext cx="3718310" cy="2270602"/>
          </a:xfrm>
          <a:prstGeom prst="rect">
            <a:avLst/>
          </a:prstGeom>
        </p:spPr>
      </p:pic>
      <p:graphicFrame>
        <p:nvGraphicFramePr>
          <p:cNvPr id="4" name="표 3"/>
          <p:cNvGraphicFramePr/>
          <p:nvPr/>
        </p:nvGraphicFramePr>
        <p:xfrm>
          <a:off x="8895862" y="195881"/>
          <a:ext cx="3160846" cy="3123538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이미지가 자동으로 계속 우측에서 왼쪽방향으로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 이름이 적힌 이름표에 마우스를 올리면 색이 변경되고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.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지역에서 재배가능한 작물 리스트 화면이 생기면서 자동으로 스크롤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70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하단 고정바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(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다시선택과 매출확인버튼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)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80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진행 했던 과정들이 초기화 되고 지역 선택 화면으로 스크롤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749916426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 및 네비게이션 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매출 확인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05406" y="1183320"/>
            <a:ext cx="260347" cy="22456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16" name="가로 글상자 15"/>
          <p:cNvSpPr txBox="1"/>
          <p:nvPr/>
        </p:nvSpPr>
        <p:spPr>
          <a:xfrm>
            <a:off x="2947513" y="1956954"/>
            <a:ext cx="3352800" cy="416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매출 확인</a:t>
            </a:r>
            <a:r>
              <a:rPr lang="en-US" altLang="ko-KR" sz="2200" b="1">
                <a:solidFill>
                  <a:srgbClr val="FFFFFF"/>
                </a:solidFill>
              </a:rPr>
              <a:t>(</a:t>
            </a:r>
            <a:r>
              <a:rPr lang="ko-KR" altLang="en-US" sz="2200" b="1">
                <a:solidFill>
                  <a:srgbClr val="FFFFFF"/>
                </a:solidFill>
              </a:rPr>
              <a:t>지역 우선</a:t>
            </a:r>
            <a:r>
              <a:rPr lang="en-US" altLang="ko-KR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7" name="가로 글상자 16"/>
          <p:cNvSpPr txBox="1"/>
          <p:nvPr/>
        </p:nvSpPr>
        <p:spPr>
          <a:xfrm>
            <a:off x="3791046" y="2926080"/>
            <a:ext cx="1084738" cy="335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rgbClr val="008000"/>
                </a:solidFill>
              </a:rPr>
              <a:t>매출 확인</a:t>
            </a:r>
          </a:p>
        </p:txBody>
      </p:sp>
      <p:cxnSp>
        <p:nvCxnSpPr>
          <p:cNvPr id="18" name="선 17"/>
          <p:cNvCxnSpPr/>
          <p:nvPr/>
        </p:nvCxnSpPr>
        <p:spPr>
          <a:xfrm>
            <a:off x="4860450" y="306269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4860450" y="316994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>
            <a:off x="3520285" y="3062692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>
            <a:off x="3078818" y="3169949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가로 글상자 21"/>
          <p:cNvSpPr txBox="1"/>
          <p:nvPr/>
        </p:nvSpPr>
        <p:spPr>
          <a:xfrm>
            <a:off x="2829586" y="3261908"/>
            <a:ext cx="3017182" cy="54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b="1"/>
              <a:t>선호하는 지역의추천 농작물과 </a:t>
            </a:r>
          </a:p>
          <a:p>
            <a:pPr lvl="0" algn="ctr">
              <a:defRPr/>
            </a:pPr>
            <a:r>
              <a:rPr lang="ko-KR" altLang="en-US" sz="1500" b="1"/>
              <a:t>매출을 확인해보세요.</a:t>
            </a:r>
          </a:p>
        </p:txBody>
      </p:sp>
      <p:sp>
        <p:nvSpPr>
          <p:cNvPr id="24" name="타원 23"/>
          <p:cNvSpPr/>
          <p:nvPr/>
        </p:nvSpPr>
        <p:spPr>
          <a:xfrm>
            <a:off x="346075" y="16840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타원 24"/>
          <p:cNvSpPr/>
          <p:nvPr/>
        </p:nvSpPr>
        <p:spPr>
          <a:xfrm>
            <a:off x="3125243" y="396350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타원 25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27" name="타원 26"/>
          <p:cNvSpPr/>
          <p:nvPr/>
        </p:nvSpPr>
        <p:spPr>
          <a:xfrm>
            <a:off x="346075" y="59852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8" name="타원 27"/>
          <p:cNvSpPr/>
          <p:nvPr/>
        </p:nvSpPr>
        <p:spPr>
          <a:xfrm>
            <a:off x="1349369" y="59852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0906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4213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농작물에 마우스를 올리면 하얀 막이 걷히면서 사진이 선명하게 보임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농작물의 상세정보 그리고 단가와 수확량에 대한 지난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년간의 추이를 그래프로 표시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추천 농작물을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매출확인 버튼의 활성화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3669795543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선택 지도 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선택 리스트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3251200"/>
            <a:ext cx="260347" cy="17122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103092" y="2373572"/>
            <a:ext cx="2692400" cy="3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농작물을 선택해 주세요</a:t>
            </a:r>
            <a:r>
              <a:rPr lang="en-US" altLang="ko-KR" b="1"/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14" name="타원 13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6600" y="3429000"/>
            <a:ext cx="4961050" cy="1699407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3699725" y="3065780"/>
            <a:ext cx="1574800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추천 농작물</a:t>
            </a:r>
          </a:p>
        </p:txBody>
      </p:sp>
      <p:sp>
        <p:nvSpPr>
          <p:cNvPr id="17" name="타원 16"/>
          <p:cNvSpPr/>
          <p:nvPr/>
        </p:nvSpPr>
        <p:spPr>
          <a:xfrm>
            <a:off x="2006600" y="32865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626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54482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선택한 농작물의 상세 정보를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농작물의 경매단가와 생산량의 지난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5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년간의 추이를 그래프로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3934768758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선택 리스트 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95857" y="409330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533650" y="1684020"/>
            <a:ext cx="4314627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농작물의 정보를 확인하세요</a:t>
            </a:r>
            <a:r>
              <a:rPr lang="en-US" altLang="ko-KR" b="1"/>
              <a:t>.</a:t>
            </a:r>
            <a:endParaRPr lang="ko-KR" altLang="en-US" b="1"/>
          </a:p>
        </p:txBody>
      </p:sp>
      <p:sp>
        <p:nvSpPr>
          <p:cNvPr id="12" name="가로 글상자 11"/>
          <p:cNvSpPr txBox="1"/>
          <p:nvPr/>
        </p:nvSpPr>
        <p:spPr>
          <a:xfrm>
            <a:off x="3175049" y="2194473"/>
            <a:ext cx="2057400" cy="3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세부 정보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2768649" y="2765613"/>
            <a:ext cx="2463800" cy="1582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3" y="2765613"/>
            <a:ext cx="1771650" cy="1626870"/>
          </a:xfrm>
          <a:prstGeom prst="ellipse">
            <a:avLst/>
          </a:prstGeom>
        </p:spPr>
      </p:pic>
      <p:cxnSp>
        <p:nvCxnSpPr>
          <p:cNvPr id="15" name="선 14"/>
          <p:cNvCxnSpPr/>
          <p:nvPr/>
        </p:nvCxnSpPr>
        <p:spPr>
          <a:xfrm>
            <a:off x="361950" y="4551263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0949" y="5191319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027263" y="4551263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19" name="타원 18"/>
          <p:cNvSpPr/>
          <p:nvPr/>
        </p:nvSpPr>
        <p:spPr>
          <a:xfrm>
            <a:off x="2889299" y="208861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2768649" y="455126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7418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047777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농작물 상세 정보가 제공 되면 하단 고정바에 매출 확인 버튼이 활성화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지난 과거의 매출 추이와 예측 연도의 예상 매출을 그래프로 표시하는 모달창으로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1941343436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선택 리스트 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스크롤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4075590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152577" y="3248134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05406" y="483622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28" name="타원 27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cxnSp>
        <p:nvCxnSpPr>
          <p:cNvPr id="29" name="선 28"/>
          <p:cNvCxnSpPr/>
          <p:nvPr/>
        </p:nvCxnSpPr>
        <p:spPr>
          <a:xfrm>
            <a:off x="518642" y="3248134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293" y="1638512"/>
            <a:ext cx="1543050" cy="1416951"/>
          </a:xfrm>
          <a:prstGeom prst="ellipse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2971849" y="1591707"/>
            <a:ext cx="2463800" cy="15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76727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매출확인</a:t>
            </a:r>
          </a:p>
        </p:txBody>
      </p:sp>
      <p:sp>
        <p:nvSpPr>
          <p:cNvPr id="34" name="타원 33"/>
          <p:cNvSpPr/>
          <p:nvPr/>
        </p:nvSpPr>
        <p:spPr>
          <a:xfrm>
            <a:off x="5590977" y="609988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6245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841973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과거 매출 추이와 예측 연도의 예상 매출을 그래프로 표시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매출 확인 창이 닫히고 이동하기 전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45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예상 매출 정보가 개인 히스토리에 저장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3149968815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농작물 상세 정보 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예상 매출 확인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모달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4075590"/>
            <a:ext cx="8334457" cy="1521262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3152577" y="3248134"/>
            <a:ext cx="3327400" cy="36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농작물 경매단가 </a:t>
            </a:r>
            <a:r>
              <a:rPr lang="en-US" altLang="ko-KR" b="1"/>
              <a:t>&amp;</a:t>
            </a:r>
            <a:r>
              <a:rPr lang="ko-KR" altLang="en-US" b="1"/>
              <a:t> 생산량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05406" y="4836222"/>
            <a:ext cx="260347" cy="109801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1424" y="6127750"/>
            <a:ext cx="8343982" cy="584831"/>
          </a:xfrm>
          <a:prstGeom prst="rect">
            <a:avLst/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3350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다시선택</a:t>
            </a:r>
          </a:p>
        </p:txBody>
      </p:sp>
      <p:sp>
        <p:nvSpPr>
          <p:cNvPr id="28" name="타원 27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cxnSp>
        <p:nvCxnSpPr>
          <p:cNvPr id="29" name="선 28"/>
          <p:cNvCxnSpPr/>
          <p:nvPr/>
        </p:nvCxnSpPr>
        <p:spPr>
          <a:xfrm>
            <a:off x="518642" y="3248134"/>
            <a:ext cx="786130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293" y="1638512"/>
            <a:ext cx="1543050" cy="1416951"/>
          </a:xfrm>
          <a:prstGeom prst="ellipse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2971849" y="1591707"/>
            <a:ext cx="2463800" cy="158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이름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품종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수확시기</a:t>
            </a:r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특징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76727" y="6210300"/>
            <a:ext cx="1206500" cy="419731"/>
          </a:xfrm>
          <a:prstGeom prst="roundRect">
            <a:avLst>
              <a:gd name="adj" fmla="val 16667"/>
            </a:avLst>
          </a:prstGeom>
          <a:solidFill>
            <a:srgbClr val="5F7E3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FFFF"/>
                </a:solidFill>
              </a:rPr>
              <a:t>매출확인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alphaModFix amt="42000"/>
            <a:lum/>
          </a:blip>
          <a:stretch>
            <a:fillRect/>
          </a:stretch>
        </p:blipFill>
        <p:spPr>
          <a:xfrm>
            <a:off x="161424" y="1222819"/>
            <a:ext cx="8334457" cy="5496185"/>
          </a:xfrm>
          <a:prstGeom prst="rect">
            <a:avLst/>
          </a:prstGeom>
          <a:blipFill rotWithShape="1">
            <a:blip r:embed="rId6">
              <a:alphaModFix amt="42000"/>
              <a:lum/>
            </a:blip>
            <a:tile tx="0" ty="0" sx="100000" sy="100000" flip="none" algn="tl"/>
          </a:blipFill>
        </p:spPr>
      </p:pic>
      <p:sp>
        <p:nvSpPr>
          <p:cNvPr id="39" name="직사각형 38"/>
          <p:cNvSpPr/>
          <p:nvPr/>
        </p:nvSpPr>
        <p:spPr>
          <a:xfrm>
            <a:off x="1635119" y="2346988"/>
            <a:ext cx="5448108" cy="3249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69515" y="2868307"/>
            <a:ext cx="3979315" cy="219040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686550" y="2346988"/>
            <a:ext cx="396677" cy="335886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42" name="선 41"/>
          <p:cNvCxnSpPr/>
          <p:nvPr/>
        </p:nvCxnSpPr>
        <p:spPr>
          <a:xfrm>
            <a:off x="6686551" y="2346988"/>
            <a:ext cx="396676" cy="33588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선 42"/>
          <p:cNvCxnSpPr/>
          <p:nvPr/>
        </p:nvCxnSpPr>
        <p:spPr>
          <a:xfrm flipV="1">
            <a:off x="6686550" y="2346988"/>
            <a:ext cx="396677" cy="33588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790950" y="5222874"/>
            <a:ext cx="1435100" cy="37397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저장</a:t>
            </a:r>
          </a:p>
        </p:txBody>
      </p:sp>
      <p:sp>
        <p:nvSpPr>
          <p:cNvPr id="46" name="타원 45"/>
          <p:cNvSpPr/>
          <p:nvPr/>
        </p:nvSpPr>
        <p:spPr>
          <a:xfrm>
            <a:off x="1863725" y="268287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6543675" y="224193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3648075" y="508039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1178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329732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수익분석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998849"/>
              </p:ext>
            </p:extLst>
          </p:nvPr>
        </p:nvGraphicFramePr>
        <p:xfrm>
          <a:off x="8896079" y="195395"/>
          <a:ext cx="3164205" cy="2707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비용 조회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오른쪽으로 자연스럽게 움직이는 이미지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조건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검색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조건 초기화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조건으로 지원 정책 정보를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WYC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비용 조회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비용 조회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농작물별 비용과 정책을</a:t>
            </a:r>
            <a:br>
              <a:rPr lang="ko-KR" altLang="en-US" b="1">
                <a:solidFill>
                  <a:schemeClr val="dk1"/>
                </a:solidFill>
              </a:rPr>
            </a:br>
            <a:r>
              <a:rPr lang="ko-KR" altLang="en-US" b="1">
                <a:solidFill>
                  <a:schemeClr val="dk1"/>
                </a:solidFill>
              </a:rPr>
              <a:t>간단하게 확인 하세요 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 flipV="1">
            <a:off x="1682251" y="5303195"/>
            <a:ext cx="5803344" cy="1354356"/>
          </a:xfrm>
          <a:prstGeom prst="roundRect">
            <a:avLst>
              <a:gd name="adj" fmla="val 1041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299" y="3800036"/>
            <a:ext cx="2725855" cy="29409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농작물별 비용과 정책 계산하기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82252" y="4611910"/>
            <a:ext cx="5803344" cy="874597"/>
          </a:xfrm>
          <a:prstGeom prst="roundRect">
            <a:avLst>
              <a:gd name="adj" fmla="val 10416"/>
            </a:avLst>
          </a:prstGeom>
          <a:solidFill>
            <a:srgbClr val="D9EDDE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D9EDDE"/>
                </a:solidFill>
                <a:latin typeface="맑은 고딕"/>
              </a:rPr>
              <a:t> 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82253" y="5303195"/>
            <a:ext cx="5803344" cy="965891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65555" y="4674809"/>
            <a:ext cx="2013913" cy="273444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농작물 검색 예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딸기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BFBFBF"/>
                </a:solidFill>
                <a:latin typeface="맑은 고딕"/>
              </a:rPr>
              <a:t>         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X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682252" y="5033248"/>
          <a:ext cx="5803340" cy="12358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06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35838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조미채소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chemeClr val="dk1"/>
                          </a:solidFill>
                          <a:latin typeface="맑은 고딕"/>
                        </a:rPr>
                        <a:t>고추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마늘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양파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과채류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딸기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오이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토마토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식량작물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정곡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과실류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참다래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포도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서류</a:t>
                      </a: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kumimoji="0" lang="ko-KR" altLang="en-US" sz="12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고구마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모서리가 둥근 직사각형 28"/>
          <p:cNvSpPr/>
          <p:nvPr/>
        </p:nvSpPr>
        <p:spPr>
          <a:xfrm>
            <a:off x="1661390" y="4186232"/>
            <a:ext cx="720090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농작물 ▼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7869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지역 ▼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31693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나이 ▼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08043" y="4186233"/>
            <a:ext cx="828103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독립 경영▼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25759" y="4186233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병역 ▼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20164" y="4183321"/>
            <a:ext cx="714573" cy="2946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초기화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741492" y="4183321"/>
            <a:ext cx="711220" cy="29467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89546" y="1525061"/>
            <a:ext cx="1296162" cy="6571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농작물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지역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비용 조회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수익 확인</a:t>
            </a:r>
          </a:p>
        </p:txBody>
      </p:sp>
      <p:sp>
        <p:nvSpPr>
          <p:cNvPr id="49" name="타원 48"/>
          <p:cNvSpPr/>
          <p:nvPr/>
        </p:nvSpPr>
        <p:spPr>
          <a:xfrm>
            <a:off x="5230376" y="1827300"/>
            <a:ext cx="607251" cy="1587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993145" y="168328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1556237" y="454879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5" name="타원 54"/>
          <p:cNvSpPr/>
          <p:nvPr/>
        </p:nvSpPr>
        <p:spPr>
          <a:xfrm>
            <a:off x="274541" y="224685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6" name="타원 55"/>
          <p:cNvSpPr/>
          <p:nvPr/>
        </p:nvSpPr>
        <p:spPr>
          <a:xfrm>
            <a:off x="5751288" y="396811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57" name="타원 56"/>
          <p:cNvSpPr/>
          <p:nvPr/>
        </p:nvSpPr>
        <p:spPr>
          <a:xfrm>
            <a:off x="6634737" y="396811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44151" y="4164270"/>
            <a:ext cx="3737171" cy="36547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556237" y="40573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018614"/>
              </p:ext>
            </p:extLst>
          </p:nvPr>
        </p:nvGraphicFramePr>
        <p:xfrm>
          <a:off x="8896079" y="195395"/>
          <a:ext cx="3164205" cy="16002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지원 정책 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분석 비용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분석된 비용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개인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히스토리에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0835" y="126699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954697" y="133198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30835" y="1750572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6954697" y="1815566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30835" y="221949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6954697" y="228448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30835" y="267376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주택 수리비 지원</a:t>
            </a:r>
          </a:p>
        </p:txBody>
      </p:sp>
      <p:sp>
        <p:nvSpPr>
          <p:cNvPr id="18" name="순서도: 처리 17"/>
          <p:cNvSpPr/>
          <p:nvPr/>
        </p:nvSpPr>
        <p:spPr>
          <a:xfrm>
            <a:off x="6954697" y="273875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30835" y="3129977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주택 수리비 지원</a:t>
            </a:r>
          </a:p>
        </p:txBody>
      </p:sp>
      <p:sp>
        <p:nvSpPr>
          <p:cNvPr id="22" name="순서도: 처리 21"/>
          <p:cNvSpPr/>
          <p:nvPr/>
        </p:nvSpPr>
        <p:spPr>
          <a:xfrm>
            <a:off x="6954697" y="3194971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58623" y="3722057"/>
            <a:ext cx="396049" cy="2160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dk1"/>
                </a:solidFill>
              </a:rPr>
              <a:t>이전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56173" y="3722057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039258" y="3722057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344058" y="3722057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638880" y="3722057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9936" y="4132588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17476" y="4299825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46666" y="4299826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530" y="4299825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0</a:t>
            </a:r>
          </a:p>
        </p:txBody>
      </p:sp>
      <p:sp>
        <p:nvSpPr>
          <p:cNvPr id="32" name="뺄셈 기호 31"/>
          <p:cNvSpPr/>
          <p:nvPr/>
        </p:nvSpPr>
        <p:spPr>
          <a:xfrm>
            <a:off x="2457431" y="4442449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3" name="등호 32"/>
          <p:cNvSpPr/>
          <p:nvPr/>
        </p:nvSpPr>
        <p:spPr>
          <a:xfrm>
            <a:off x="5172200" y="4370440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chemeClr val="dk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73469" y="4320636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932333"/>
            <a:ext cx="8584808" cy="1779127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1324246" y="119697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40" name="타원 39"/>
          <p:cNvSpPr/>
          <p:nvPr/>
        </p:nvSpPr>
        <p:spPr>
          <a:xfrm>
            <a:off x="7647453" y="41738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9</a:t>
            </a:r>
          </a:p>
        </p:txBody>
      </p:sp>
      <p:sp>
        <p:nvSpPr>
          <p:cNvPr id="41" name="타원 40"/>
          <p:cNvSpPr/>
          <p:nvPr/>
        </p:nvSpPr>
        <p:spPr>
          <a:xfrm>
            <a:off x="179514" y="400657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8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050748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수익분석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>
            <p:extLst>
              <p:ext uri="{D42A27DB-BD31-4B8C-83A1-F6EECF244321}">
                <p14:modId xmlns:p14="http://schemas.microsoft.com/office/powerpoint/2010/main" val="2773318719"/>
              </p:ext>
            </p:extLst>
          </p:nvPr>
        </p:nvGraphicFramePr>
        <p:xfrm>
          <a:off x="8895862" y="195881"/>
          <a:ext cx="3160846" cy="342361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로고 버튼 클릭 시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첫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네비게이션 바 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클릭시 각 기능화면으로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캐러셀 화면 이동버튼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수동으로 원하는 사진으로 이동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-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조작이 없으면 자동이동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888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화면의 가장 </a:t>
                      </a:r>
                      <a:r>
                        <a:rPr kumimoji="0" lang="ko-KR" altLang="en-US" sz="1300" b="0" i="0" baseline="0" dirty="0" err="1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최상단으로</a:t>
                      </a:r>
                      <a:r>
                        <a:rPr kumimoji="0" lang="ko-KR" altLang="en-US" sz="1300" b="0" i="0" baseline="0" dirty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4218483683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상단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,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헤더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가로 글상자 1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18" name="가로 글상자 1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380" y="1674861"/>
            <a:ext cx="8363026" cy="22730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05406" y="1214435"/>
            <a:ext cx="241249" cy="115913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5057907" y="2373572"/>
            <a:ext cx="3019007" cy="1205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>
                <a:solidFill>
                  <a:schemeClr val="lt1"/>
                </a:solidFill>
              </a:rPr>
              <a:t>귀농에 대한 다양한 정보를 경험해 보세요</a:t>
            </a:r>
            <a:endParaRPr lang="ko-KR" altLang="en-US" sz="1000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3200">
                <a:solidFill>
                  <a:schemeClr val="lt1"/>
                </a:solidFill>
              </a:rPr>
              <a:t>Welcome to </a:t>
            </a:r>
            <a:r>
              <a:rPr lang="ko-KR" altLang="en-US" sz="3200">
                <a:solidFill>
                  <a:schemeClr val="lt1"/>
                </a:solidFill>
              </a:rPr>
              <a:t>          	</a:t>
            </a:r>
            <a:r>
              <a:rPr lang="en-US" altLang="ko-KR" sz="3200">
                <a:solidFill>
                  <a:schemeClr val="lt1"/>
                </a:solidFill>
              </a:rPr>
              <a:t>Jeonnam!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060781" y="3429000"/>
            <a:ext cx="1003300" cy="42354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4323893" y="3974799"/>
            <a:ext cx="1107757" cy="576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ABOUT</a:t>
            </a:r>
            <a:r>
              <a:rPr lang="ko-KR" altLang="en-US" sz="1600" b="1">
                <a:solidFill>
                  <a:srgbClr val="008000"/>
                </a:solidFill>
              </a:rPr>
              <a:t> </a:t>
            </a:r>
            <a:r>
              <a:rPr lang="en-US" altLang="ko-KR" sz="1600" b="1">
                <a:solidFill>
                  <a:srgbClr val="008000"/>
                </a:solidFill>
              </a:rPr>
              <a:t>US</a:t>
            </a:r>
          </a:p>
          <a:p>
            <a:pPr lvl="0">
              <a:defRPr/>
            </a:pPr>
            <a:endParaRPr lang="en-US" altLang="ko-KR" sz="1600" b="1">
              <a:solidFill>
                <a:srgbClr val="008000"/>
              </a:solidFill>
            </a:endParaRPr>
          </a:p>
        </p:txBody>
      </p:sp>
      <p:cxnSp>
        <p:nvCxnSpPr>
          <p:cNvPr id="27" name="선 26"/>
          <p:cNvCxnSpPr/>
          <p:nvPr/>
        </p:nvCxnSpPr>
        <p:spPr>
          <a:xfrm>
            <a:off x="5431650" y="409862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선 27"/>
          <p:cNvCxnSpPr/>
          <p:nvPr/>
        </p:nvCxnSpPr>
        <p:spPr>
          <a:xfrm>
            <a:off x="5431650" y="420588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6699" y="4446108"/>
            <a:ext cx="1464170" cy="975732"/>
          </a:xfrm>
          <a:prstGeom prst="roundRect">
            <a:avLst>
              <a:gd name="adj" fmla="val 16667"/>
            </a:avLst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76443" y="4446108"/>
            <a:ext cx="1464170" cy="975731"/>
          </a:xfrm>
          <a:prstGeom prst="roundRect">
            <a:avLst>
              <a:gd name="adj" fmla="val 16667"/>
            </a:avLst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4767" y="5536140"/>
            <a:ext cx="1446101" cy="951650"/>
          </a:xfrm>
          <a:prstGeom prst="roundRect">
            <a:avLst>
              <a:gd name="adj" fmla="val 16667"/>
            </a:avLst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76443" y="5536140"/>
            <a:ext cx="1464170" cy="951649"/>
          </a:xfrm>
          <a:prstGeom prst="roundRect">
            <a:avLst>
              <a:gd name="adj" fmla="val 16667"/>
            </a:avLst>
          </a:prstGeom>
        </p:spPr>
      </p:pic>
      <p:sp>
        <p:nvSpPr>
          <p:cNvPr id="34" name="가로 글상자 33"/>
          <p:cNvSpPr txBox="1"/>
          <p:nvPr/>
        </p:nvSpPr>
        <p:spPr>
          <a:xfrm>
            <a:off x="4334992" y="4417533"/>
            <a:ext cx="3759199" cy="362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다양한 귀농정보를 경험해 보세요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4334992" y="4779645"/>
            <a:ext cx="3977158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귀농시 수익에 대한 불안정성과 정보 부족으로 고민이신가요</a:t>
            </a:r>
            <a:r>
              <a:rPr lang="en-US" altLang="ko-KR" sz="1100"/>
              <a:t>?</a:t>
            </a:r>
          </a:p>
          <a:p>
            <a:pPr lvl="0">
              <a:defRPr/>
            </a:pPr>
            <a:r>
              <a:rPr lang="ko-KR" altLang="en-US" sz="1100"/>
              <a:t>우리 서비스와 함께 고민을 해결해 봅시다</a:t>
            </a:r>
            <a:r>
              <a:rPr lang="en-US" altLang="ko-KR" sz="1100"/>
              <a:t>!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58814" y="5292300"/>
            <a:ext cx="487680" cy="4876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23571" y="5292300"/>
            <a:ext cx="487680" cy="487680"/>
          </a:xfrm>
          <a:prstGeom prst="rect">
            <a:avLst/>
          </a:prstGeom>
        </p:spPr>
      </p:pic>
      <p:sp>
        <p:nvSpPr>
          <p:cNvPr id="38" name="가로 글상자 37"/>
          <p:cNvSpPr txBox="1"/>
          <p:nvPr/>
        </p:nvSpPr>
        <p:spPr>
          <a:xfrm>
            <a:off x="4458814" y="5779980"/>
            <a:ext cx="1864757" cy="54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수익분석 서비스</a:t>
            </a:r>
            <a:endParaRPr lang="ko-KR" altLang="en-US" sz="1100"/>
          </a:p>
          <a:p>
            <a:pPr lvl="0">
              <a:defRPr/>
            </a:pPr>
            <a:r>
              <a:rPr lang="ko-KR" altLang="en-US" sz="900"/>
              <a:t>선호하는 농작물과 선호하는 지역에서 수익 예층 기능 제공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6323571" y="5779980"/>
            <a:ext cx="1864757" cy="54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정부지원 정책들</a:t>
            </a:r>
          </a:p>
          <a:p>
            <a:pPr lvl="0">
              <a:defRPr/>
            </a:pPr>
            <a:r>
              <a:rPr lang="ko-KR" altLang="en-US" sz="900"/>
              <a:t>선호하는 농작물과 선호하는 지역에서 수익 예층 기능 제공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39791" y="6276018"/>
            <a:ext cx="1003300" cy="42354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42" name="타원 41"/>
          <p:cNvSpPr/>
          <p:nvPr/>
        </p:nvSpPr>
        <p:spPr>
          <a:xfrm>
            <a:off x="903034" y="130674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타원 42"/>
          <p:cNvSpPr/>
          <p:nvPr/>
        </p:nvSpPr>
        <p:spPr>
          <a:xfrm>
            <a:off x="3917999" y="130674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타원 43"/>
          <p:cNvSpPr/>
          <p:nvPr/>
        </p:nvSpPr>
        <p:spPr>
          <a:xfrm>
            <a:off x="254105" y="2494402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  <p:sp>
        <p:nvSpPr>
          <p:cNvPr id="45" name="타원 44"/>
          <p:cNvSpPr/>
          <p:nvPr/>
        </p:nvSpPr>
        <p:spPr>
          <a:xfrm>
            <a:off x="8064081" y="2494402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46" name="타원 45"/>
          <p:cNvSpPr/>
          <p:nvPr/>
        </p:nvSpPr>
        <p:spPr>
          <a:xfrm>
            <a:off x="552554" y="235192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" name="타원 46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  <p:sp>
        <p:nvSpPr>
          <p:cNvPr id="48" name="타원 47"/>
          <p:cNvSpPr/>
          <p:nvPr/>
        </p:nvSpPr>
        <p:spPr>
          <a:xfrm>
            <a:off x="7770393" y="634531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040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81118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수익분석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379494"/>
              </p:ext>
            </p:extLst>
          </p:nvPr>
        </p:nvGraphicFramePr>
        <p:xfrm>
          <a:off x="8896079" y="195395"/>
          <a:ext cx="3164205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각 조건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조건에 부합하는 지원 정책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조건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WYC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비용 조회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비용 조회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농작물별 비용과 정책을</a:t>
            </a:r>
            <a:br>
              <a:rPr lang="ko-KR" altLang="en-US" b="1">
                <a:solidFill>
                  <a:schemeClr val="dk1"/>
                </a:solidFill>
              </a:rPr>
            </a:br>
            <a:r>
              <a:rPr lang="ko-KR" altLang="en-US" b="1">
                <a:solidFill>
                  <a:schemeClr val="dk1"/>
                </a:solidFill>
              </a:rPr>
              <a:t>간단하게 확인 하세요 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 flipV="1">
            <a:off x="1682251" y="5303195"/>
            <a:ext cx="5803344" cy="1354356"/>
          </a:xfrm>
          <a:prstGeom prst="roundRect">
            <a:avLst>
              <a:gd name="adj" fmla="val 1041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299" y="3800036"/>
            <a:ext cx="2725855" cy="29409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농작물별 비용과 정책 계산하기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82252" y="4611910"/>
            <a:ext cx="5803344" cy="874597"/>
          </a:xfrm>
          <a:prstGeom prst="roundRect">
            <a:avLst>
              <a:gd name="adj" fmla="val 10416"/>
            </a:avLst>
          </a:prstGeom>
          <a:solidFill>
            <a:srgbClr val="D9EDDE">
              <a:alpha val="10000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D9EDDE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D9EDDE"/>
                </a:solidFill>
                <a:latin typeface="맑은 고딕"/>
              </a:rPr>
              <a:t> 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82253" y="5303195"/>
            <a:ext cx="5803344" cy="965891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682252" y="5033248"/>
          <a:ext cx="5802630" cy="12358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80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583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i="0" u="none" strike="noStrike" kern="1200" cap="none" normalizeH="0" baseline="0">
                          <a:solidFill>
                            <a:schemeClr val="dk1"/>
                          </a:solidFill>
                          <a:latin typeface="맑은 고딕"/>
                        </a:rPr>
                        <a:t>병역 확인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20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미필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i="0" u="none" strike="noStrike" kern="1200" cap="none" normalizeH="0" baseline="0">
                          <a:solidFill>
                            <a:srgbClr val="93CF6E"/>
                          </a:solidFill>
                          <a:latin typeface="맑은 고딕"/>
                        </a:rPr>
                        <a:t>군필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3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군 면제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모서리가 둥근 직사각형 28"/>
          <p:cNvSpPr/>
          <p:nvPr/>
        </p:nvSpPr>
        <p:spPr>
          <a:xfrm>
            <a:off x="1661390" y="4186232"/>
            <a:ext cx="720090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농작물 ▼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7869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지역 ▼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31693" y="4186232"/>
            <a:ext cx="609285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나이 ▼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08043" y="4186233"/>
            <a:ext cx="828103" cy="306919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독립 경영▼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25759" y="4186233"/>
            <a:ext cx="609285" cy="306919"/>
          </a:xfrm>
          <a:prstGeom prst="roundRect">
            <a:avLst>
              <a:gd name="adj" fmla="val 16667"/>
            </a:avLst>
          </a:prstGeom>
          <a:solidFill>
            <a:srgbClr val="93CF6E"/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병역 ▼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20164" y="4183321"/>
            <a:ext cx="714573" cy="2946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초기화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741492" y="4183321"/>
            <a:ext cx="711220" cy="294677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782364" y="6348355"/>
            <a:ext cx="635918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마늘</a:t>
            </a:r>
          </a:p>
        </p:txBody>
      </p:sp>
      <p:sp>
        <p:nvSpPr>
          <p:cNvPr id="50" name="타원 49"/>
          <p:cNvSpPr/>
          <p:nvPr/>
        </p:nvSpPr>
        <p:spPr>
          <a:xfrm>
            <a:off x="1511283" y="401475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1535374" y="622233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3" name="타원 52"/>
          <p:cNvSpPr/>
          <p:nvPr/>
        </p:nvSpPr>
        <p:spPr>
          <a:xfrm>
            <a:off x="4727792" y="4220150"/>
            <a:ext cx="607251" cy="257847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326697" y="401475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495775" y="6348355"/>
            <a:ext cx="682452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고흥군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281229" y="6348355"/>
            <a:ext cx="940865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30~40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살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312476" y="6348355"/>
            <a:ext cx="717926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년차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55134" y="6348355"/>
            <a:ext cx="561525" cy="2710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군필</a:t>
            </a:r>
          </a:p>
        </p:txBody>
      </p:sp>
      <p:sp>
        <p:nvSpPr>
          <p:cNvPr id="64" name="타원 63"/>
          <p:cNvSpPr/>
          <p:nvPr/>
        </p:nvSpPr>
        <p:spPr>
          <a:xfrm>
            <a:off x="4280300" y="5622592"/>
            <a:ext cx="607251" cy="24946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109408" y="6325181"/>
            <a:ext cx="650133" cy="29838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29416"/>
              </p:ext>
            </p:extLst>
          </p:nvPr>
        </p:nvGraphicFramePr>
        <p:xfrm>
          <a:off x="8896079" y="195395"/>
          <a:ext cx="3164205" cy="2087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조건에 맞는 정책 정보만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정책 제목 클릭 시 상세정보 모달창으로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정책 선택시 정책 금액에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종합적으로 계산된 비용 정보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23235" y="14422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947097" y="1507262"/>
            <a:ext cx="234029" cy="234029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23235" y="192584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6947097" y="199083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23235" y="23947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6947097" y="2459762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668" y="3947085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07683" y="4114322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1,000,000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6873" y="4114323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9,000,000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5737" y="4114322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10,000,000</a:t>
            </a:r>
          </a:p>
        </p:txBody>
      </p:sp>
      <p:sp>
        <p:nvSpPr>
          <p:cNvPr id="32" name="뺄셈 기호 31"/>
          <p:cNvSpPr/>
          <p:nvPr/>
        </p:nvSpPr>
        <p:spPr>
          <a:xfrm>
            <a:off x="2447638" y="4256946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3" name="등호 32"/>
          <p:cNvSpPr/>
          <p:nvPr/>
        </p:nvSpPr>
        <p:spPr>
          <a:xfrm>
            <a:off x="5162407" y="4184937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chemeClr val="dk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63676" y="4135133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932333"/>
            <a:ext cx="8584808" cy="1779127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1497220" y="11827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40" name="타원 39"/>
          <p:cNvSpPr/>
          <p:nvPr/>
        </p:nvSpPr>
        <p:spPr>
          <a:xfrm>
            <a:off x="7637660" y="398830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42" name="타원 41"/>
          <p:cNvSpPr/>
          <p:nvPr/>
        </p:nvSpPr>
        <p:spPr>
          <a:xfrm>
            <a:off x="3584160" y="131625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43" name="타원 42"/>
          <p:cNvSpPr/>
          <p:nvPr/>
        </p:nvSpPr>
        <p:spPr>
          <a:xfrm>
            <a:off x="7139692" y="137224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44" name="타원 43"/>
          <p:cNvSpPr/>
          <p:nvPr/>
        </p:nvSpPr>
        <p:spPr>
          <a:xfrm>
            <a:off x="6918522" y="1497737"/>
            <a:ext cx="318610" cy="292143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296676" y="4061058"/>
            <a:ext cx="1059443" cy="62833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589564" y="4032789"/>
            <a:ext cx="1059443" cy="62833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681093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수익분석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비용 조회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520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정책 상세 정보 모달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비용 조회 화면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정책 정보 클릭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모달</a:t>
                      </a:r>
                      <a:endParaRPr lang="ko-KR" altLang="en-US" sz="1200" b="1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729856"/>
              </p:ext>
            </p:extLst>
          </p:nvPr>
        </p:nvGraphicFramePr>
        <p:xfrm>
          <a:off x="8896079" y="195395"/>
          <a:ext cx="3164205" cy="156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정책 상세 내역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클릭 시 모달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영역 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23235" y="14422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청년후계농 영농정착 지원 사업</a:t>
            </a:r>
          </a:p>
        </p:txBody>
      </p:sp>
      <p:sp>
        <p:nvSpPr>
          <p:cNvPr id="59" name="순서도: 처리 58"/>
          <p:cNvSpPr/>
          <p:nvPr/>
        </p:nvSpPr>
        <p:spPr>
          <a:xfrm>
            <a:off x="6947097" y="1507262"/>
            <a:ext cx="234029" cy="234029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23235" y="1925845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귀농인 농가주택 수리비 지원 사업</a:t>
            </a:r>
          </a:p>
        </p:txBody>
      </p:sp>
      <p:sp>
        <p:nvSpPr>
          <p:cNvPr id="61" name="순서도: 처리 60"/>
          <p:cNvSpPr/>
          <p:nvPr/>
        </p:nvSpPr>
        <p:spPr>
          <a:xfrm>
            <a:off x="6947097" y="1990839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623235" y="2394768"/>
            <a:ext cx="5642472" cy="35713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다농형 소형농기계구입 지원</a:t>
            </a:r>
          </a:p>
        </p:txBody>
      </p:sp>
      <p:sp>
        <p:nvSpPr>
          <p:cNvPr id="63" name="순서도: 처리 62"/>
          <p:cNvSpPr/>
          <p:nvPr/>
        </p:nvSpPr>
        <p:spPr>
          <a:xfrm>
            <a:off x="6947097" y="2459762"/>
            <a:ext cx="234029" cy="234029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59936" y="4132588"/>
            <a:ext cx="8569071" cy="799745"/>
          </a:xfrm>
          <a:prstGeom prst="rect">
            <a:avLst/>
          </a:prstGeom>
          <a:solidFill>
            <a:srgbClr val="D9EDD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17476" y="4299825"/>
            <a:ext cx="2037431" cy="57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정책금액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1,000,000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46666" y="4299826"/>
            <a:ext cx="2037430" cy="5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연간 총 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9,000,000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5530" y="4299825"/>
            <a:ext cx="2037432" cy="575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연 경영비용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</a:rPr>
              <a:t>10,000,000</a:t>
            </a:r>
          </a:p>
        </p:txBody>
      </p:sp>
      <p:sp>
        <p:nvSpPr>
          <p:cNvPr id="68" name="뺄셈 기호 67"/>
          <p:cNvSpPr/>
          <p:nvPr/>
        </p:nvSpPr>
        <p:spPr>
          <a:xfrm>
            <a:off x="2457431" y="4442449"/>
            <a:ext cx="360045" cy="180022"/>
          </a:xfrm>
          <a:prstGeom prst="mathMinus">
            <a:avLst>
              <a:gd name="adj1" fmla="val 10156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69" name="등호 68"/>
          <p:cNvSpPr/>
          <p:nvPr/>
        </p:nvSpPr>
        <p:spPr>
          <a:xfrm>
            <a:off x="5172200" y="4370440"/>
            <a:ext cx="360045" cy="252031"/>
          </a:xfrm>
          <a:prstGeom prst="mathEqual">
            <a:avLst>
              <a:gd name="adj1" fmla="val 7350"/>
              <a:gd name="adj2" fmla="val 23850"/>
            </a:avLst>
          </a:prstGeom>
          <a:solidFill>
            <a:srgbClr val="A6A6A6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773469" y="4320636"/>
            <a:ext cx="711220" cy="428031"/>
          </a:xfrm>
          <a:prstGeom prst="roundRect">
            <a:avLst>
              <a:gd name="adj" fmla="val 16667"/>
            </a:avLst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저장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932333"/>
            <a:ext cx="8584808" cy="1779127"/>
          </a:xfrm>
          <a:prstGeom prst="rect">
            <a:avLst/>
          </a:prstGeom>
        </p:spPr>
      </p:pic>
      <p:sp>
        <p:nvSpPr>
          <p:cNvPr id="56" name="순서도: 처리 55"/>
          <p:cNvSpPr/>
          <p:nvPr/>
        </p:nvSpPr>
        <p:spPr>
          <a:xfrm>
            <a:off x="158504" y="1182709"/>
            <a:ext cx="8577880" cy="5519227"/>
          </a:xfrm>
          <a:prstGeom prst="flowChartProcess">
            <a:avLst/>
          </a:prstGeom>
          <a:solidFill>
            <a:schemeClr val="accent3">
              <a:alpha val="88000"/>
            </a:schemeClr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모서리가 둥근 직사각형 61"/>
          <p:cNvSpPr/>
          <p:nvPr/>
        </p:nvSpPr>
        <p:spPr>
          <a:xfrm>
            <a:off x="2038059" y="2049595"/>
            <a:ext cx="4909038" cy="3363057"/>
          </a:xfrm>
          <a:prstGeom prst="roundRect">
            <a:avLst>
              <a:gd name="adj" fmla="val 7291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2" name="타원 64"/>
          <p:cNvSpPr/>
          <p:nvPr/>
        </p:nvSpPr>
        <p:spPr>
          <a:xfrm>
            <a:off x="2174443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583856" y="2586496"/>
            <a:ext cx="0" cy="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83856" y="2586496"/>
            <a:ext cx="0" cy="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86" name="표 85"/>
          <p:cNvGraphicFramePr/>
          <p:nvPr/>
        </p:nvGraphicFramePr>
        <p:xfrm>
          <a:off x="2601801" y="2809422"/>
          <a:ext cx="3781554" cy="22753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대상 및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자격조건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만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40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세 미만 청년농업인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영농정착지원금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독립경영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~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차등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증빙서류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신청서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사업계획서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교육실적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예산배정 한도 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접수 및 문의처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농정과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(339-7432)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7" name="순서도: 처리 86"/>
          <p:cNvSpPr/>
          <p:nvPr/>
        </p:nvSpPr>
        <p:spPr>
          <a:xfrm>
            <a:off x="3234696" y="2188881"/>
            <a:ext cx="2447409" cy="46892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정책 세부 내역</a:t>
            </a:r>
          </a:p>
        </p:txBody>
      </p:sp>
      <p:sp>
        <p:nvSpPr>
          <p:cNvPr id="88" name="순서도: 처리 87"/>
          <p:cNvSpPr/>
          <p:nvPr/>
        </p:nvSpPr>
        <p:spPr>
          <a:xfrm>
            <a:off x="6474070" y="2224868"/>
            <a:ext cx="252031" cy="252031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  <a:latin typeface="맑은 고딕"/>
              </a:rPr>
              <a:t>X</a:t>
            </a:r>
          </a:p>
        </p:txBody>
      </p:sp>
      <p:sp>
        <p:nvSpPr>
          <p:cNvPr id="89" name="타원 64"/>
          <p:cNvSpPr/>
          <p:nvPr/>
        </p:nvSpPr>
        <p:spPr>
          <a:xfrm>
            <a:off x="6214837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2</a:t>
            </a:r>
          </a:p>
        </p:txBody>
      </p:sp>
      <p:sp>
        <p:nvSpPr>
          <p:cNvPr id="90" name="타원 64"/>
          <p:cNvSpPr/>
          <p:nvPr/>
        </p:nvSpPr>
        <p:spPr>
          <a:xfrm>
            <a:off x="8237741" y="133907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028056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수익분석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94011"/>
              </p:ext>
            </p:extLst>
          </p:nvPr>
        </p:nvGraphicFramePr>
        <p:xfrm>
          <a:off x="8896079" y="195395"/>
          <a:ext cx="3164205" cy="2987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수익 확인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7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저장 해두었던 매출에 대한 정보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저장 해두었던 비용에 대한 정보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모든 조건 초기화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선택한 조건으로 수익 예측을 하고 시각화 해주는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매출과 비용에 대한 수익 정보를 제공하고 그래프로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시각화되는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 공간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WYC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수익 확인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수익 확인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매출과 비용을 고려한</a:t>
            </a:r>
          </a:p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수익을 확인해보세요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89546" y="1525061"/>
            <a:ext cx="1296162" cy="6571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농작물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매출 확인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지역 우선</a:t>
            </a:r>
            <a:r>
              <a:rPr lang="en-US" altLang="ko-KR" sz="800">
                <a:solidFill>
                  <a:schemeClr val="dk1"/>
                </a:solidFill>
                <a:latin typeface="맑은 고딕"/>
              </a:rPr>
              <a:t>)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비용 조회</a:t>
            </a:r>
          </a:p>
          <a:p>
            <a:pPr>
              <a:defRPr/>
            </a:pPr>
            <a:r>
              <a:rPr lang="ko-KR" altLang="en-US" sz="800">
                <a:solidFill>
                  <a:schemeClr val="dk1"/>
                </a:solidFill>
                <a:latin typeface="맑은 고딕"/>
              </a:rPr>
              <a:t>수익 확인</a:t>
            </a:r>
          </a:p>
        </p:txBody>
      </p:sp>
      <p:sp>
        <p:nvSpPr>
          <p:cNvPr id="49" name="타원 48"/>
          <p:cNvSpPr/>
          <p:nvPr/>
        </p:nvSpPr>
        <p:spPr>
          <a:xfrm>
            <a:off x="5230375" y="1937065"/>
            <a:ext cx="607251" cy="1587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978344" y="179199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8" name="순서도: 처리 57"/>
          <p:cNvSpPr/>
          <p:nvPr/>
        </p:nvSpPr>
        <p:spPr>
          <a:xfrm>
            <a:off x="1368262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매출 선택                               </a:t>
            </a:r>
            <a:r>
              <a:rPr lang="ko-KR" altLang="en-US" sz="1300" b="1">
                <a:solidFill>
                  <a:schemeClr val="dk1"/>
                </a:solidFill>
              </a:rPr>
              <a:t>  ∨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826818" y="3983089"/>
            <a:ext cx="1139925" cy="288036"/>
          </a:xfrm>
          <a:prstGeom prst="roundRect">
            <a:avLst>
              <a:gd name="adj" fmla="val 16667"/>
            </a:avLst>
          </a:prstGeom>
          <a:noFill/>
          <a:ln>
            <a:solidFill>
              <a:srgbClr val="93CF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dk1"/>
                </a:solidFill>
                <a:latin typeface="맑은 고딕"/>
              </a:rPr>
              <a:t>제출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587545" y="3983089"/>
            <a:ext cx="1139925" cy="28803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93CF6E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초기화</a:t>
            </a:r>
          </a:p>
        </p:txBody>
      </p:sp>
      <p:sp>
        <p:nvSpPr>
          <p:cNvPr id="62" name="순서도: 처리 61"/>
          <p:cNvSpPr/>
          <p:nvPr/>
        </p:nvSpPr>
        <p:spPr>
          <a:xfrm>
            <a:off x="3168379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비용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4" name="순서도: 처리 63"/>
          <p:cNvSpPr/>
          <p:nvPr/>
        </p:nvSpPr>
        <p:spPr>
          <a:xfrm>
            <a:off x="1368262" y="4235121"/>
            <a:ext cx="3600450" cy="36004"/>
          </a:xfrm>
          <a:prstGeom prst="flowChartProcess">
            <a:avLst/>
          </a:prstGeom>
          <a:solidFill>
            <a:srgbClr val="93CF6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368262" y="4596947"/>
            <a:ext cx="6598482" cy="619881"/>
          </a:xfrm>
          <a:prstGeom prst="roundRect">
            <a:avLst>
              <a:gd name="adj" fmla="val 16667"/>
            </a:avLst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동일한 지역 및 작물을 선택 해주세요</a:t>
            </a:r>
            <a:r>
              <a:rPr lang="en-US" altLang="ko-KR"/>
              <a:t>.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936" y="5453940"/>
            <a:ext cx="8584808" cy="1257520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1242246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68" name="타원 67"/>
          <p:cNvSpPr/>
          <p:nvPr/>
        </p:nvSpPr>
        <p:spPr>
          <a:xfrm>
            <a:off x="3127289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69" name="타원 68"/>
          <p:cNvSpPr/>
          <p:nvPr/>
        </p:nvSpPr>
        <p:spPr>
          <a:xfrm>
            <a:off x="6727471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70" name="타원 69"/>
          <p:cNvSpPr/>
          <p:nvPr/>
        </p:nvSpPr>
        <p:spPr>
          <a:xfrm>
            <a:off x="5461529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71" name="타원 70"/>
          <p:cNvSpPr/>
          <p:nvPr/>
        </p:nvSpPr>
        <p:spPr>
          <a:xfrm>
            <a:off x="1242246" y="447093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3213238" y="4450562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368262" y="4450562"/>
            <a:ext cx="1579196" cy="180022"/>
          </a:xfrm>
          <a:prstGeom prst="rect">
            <a:avLst/>
          </a:prstGeom>
          <a:solidFill>
            <a:srgbClr val="0000C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093756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수익분석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72096"/>
              </p:ext>
            </p:extLst>
          </p:nvPr>
        </p:nvGraphicFramePr>
        <p:xfrm>
          <a:off x="8896079" y="195395"/>
          <a:ext cx="3164205" cy="1818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같은 지역과 농작물에 대한 매출과 비용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선택 후 제출 버튼 클릭시 수치로된 수익의 정보와 그래프로 시각화한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지역과 작물에 대한 수익을 수치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값으로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WYC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900" b="1">
                <a:latin typeface="맑은 고딕"/>
              </a:rPr>
              <a:t>수익 확인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수익 확인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매출과 비용을 고려한</a:t>
            </a:r>
          </a:p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수익을 확인해보세요</a:t>
            </a:r>
            <a:r>
              <a:rPr lang="en-US" altLang="ko-KR" b="1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49" name="타원 48"/>
          <p:cNvSpPr/>
          <p:nvPr/>
        </p:nvSpPr>
        <p:spPr>
          <a:xfrm>
            <a:off x="1245398" y="4414558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358414" y="382020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8" name="순서도: 처리 57"/>
          <p:cNvSpPr/>
          <p:nvPr/>
        </p:nvSpPr>
        <p:spPr>
          <a:xfrm>
            <a:off x="1358414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곡성군 딸기 매출                 </a:t>
            </a:r>
            <a:r>
              <a:rPr lang="ko-KR" altLang="en-US" sz="1300" b="1">
                <a:solidFill>
                  <a:schemeClr val="dk1"/>
                </a:solidFill>
              </a:rPr>
              <a:t>  ∨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826818" y="3983089"/>
            <a:ext cx="1139925" cy="288036"/>
          </a:xfrm>
          <a:prstGeom prst="roundRect">
            <a:avLst>
              <a:gd name="adj" fmla="val 16667"/>
            </a:avLst>
          </a:prstGeom>
          <a:noFill/>
          <a:ln>
            <a:solidFill>
              <a:srgbClr val="93CF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dk1"/>
                </a:solidFill>
                <a:latin typeface="맑은 고딕"/>
              </a:rPr>
              <a:t>제출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587545" y="3983089"/>
            <a:ext cx="1139925" cy="28803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93CF6E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초기화</a:t>
            </a:r>
          </a:p>
        </p:txBody>
      </p:sp>
      <p:sp>
        <p:nvSpPr>
          <p:cNvPr id="62" name="순서도: 처리 61"/>
          <p:cNvSpPr/>
          <p:nvPr/>
        </p:nvSpPr>
        <p:spPr>
          <a:xfrm>
            <a:off x="3168379" y="3947085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곡성군 딸기 비용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4" name="순서도: 처리 63"/>
          <p:cNvSpPr/>
          <p:nvPr/>
        </p:nvSpPr>
        <p:spPr>
          <a:xfrm>
            <a:off x="1368262" y="4235121"/>
            <a:ext cx="3600450" cy="36004"/>
          </a:xfrm>
          <a:prstGeom prst="flowChartProcess">
            <a:avLst/>
          </a:prstGeom>
          <a:solidFill>
            <a:srgbClr val="93CF6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358414" y="5239508"/>
            <a:ext cx="6598482" cy="619881"/>
          </a:xfrm>
          <a:prstGeom prst="roundRect">
            <a:avLst>
              <a:gd name="adj" fmla="val 16667"/>
            </a:avLst>
          </a:prstGeom>
          <a:solidFill>
            <a:srgbClr val="E6F1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>
                <a:solidFill>
                  <a:srgbClr val="0000FF"/>
                </a:solidFill>
              </a:rPr>
              <a:t>곡성군 딸기 매출</a:t>
            </a:r>
            <a:r>
              <a:rPr lang="ko-KR" altLang="en-US" sz="1300">
                <a:solidFill>
                  <a:schemeClr val="dk1"/>
                </a:solidFill>
              </a:rPr>
              <a:t>과 </a:t>
            </a:r>
            <a:r>
              <a:rPr lang="ko-KR" altLang="en-US" sz="1300" b="1">
                <a:solidFill>
                  <a:srgbClr val="0000FF"/>
                </a:solidFill>
              </a:rPr>
              <a:t>곡성군 딸기 비용</a:t>
            </a:r>
            <a:r>
              <a:rPr lang="ko-KR" altLang="en-US" sz="1300">
                <a:solidFill>
                  <a:schemeClr val="dk1"/>
                </a:solidFill>
              </a:rPr>
              <a:t>을 합산한 예상 연 수익은 </a:t>
            </a:r>
            <a:r>
              <a:rPr lang="en-US" altLang="ko-KR" sz="1300">
                <a:solidFill>
                  <a:srgbClr val="0000FF"/>
                </a:solidFill>
              </a:rPr>
              <a:t>3,097,759</a:t>
            </a:r>
            <a:r>
              <a:rPr lang="ko-KR" altLang="en-US" sz="1300">
                <a:solidFill>
                  <a:srgbClr val="0000FF"/>
                </a:solidFill>
              </a:rPr>
              <a:t>원</a:t>
            </a:r>
            <a:r>
              <a:rPr lang="ko-KR" altLang="en-US" sz="1300">
                <a:solidFill>
                  <a:schemeClr val="dk1"/>
                </a:solidFill>
              </a:rPr>
              <a:t> 입니다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368262" y="4271126"/>
            <a:ext cx="1579195" cy="718917"/>
          </a:xfrm>
          <a:prstGeom prst="rect">
            <a:avLst/>
          </a:prstGeom>
          <a:noFill/>
          <a:ln w="63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매출 선택</a:t>
            </a: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곡성군 딸기 매출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순천시 오이 매출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나주시 토마토 매출</a:t>
            </a:r>
          </a:p>
          <a:p>
            <a:pPr>
              <a:defRPr/>
            </a:pPr>
            <a:endParaRPr lang="ko-KR" altLang="en-US" sz="1000">
              <a:solidFill>
                <a:schemeClr val="dk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13238" y="4271126"/>
            <a:ext cx="1579195" cy="718917"/>
          </a:xfrm>
          <a:prstGeom prst="rect">
            <a:avLst/>
          </a:prstGeom>
          <a:noFill/>
          <a:ln w="63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비용 선택</a:t>
            </a: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곡성군 딸기 비용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순천시 오이 비용</a:t>
            </a:r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나주시 토마토 비용</a:t>
            </a:r>
          </a:p>
          <a:p>
            <a:pPr>
              <a:defRPr/>
            </a:pPr>
            <a:endParaRPr lang="ko-KR" altLang="en-US" sz="1000">
              <a:solidFill>
                <a:schemeClr val="dk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178227" y="4414558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358414" y="511349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76" name="타원 75"/>
          <p:cNvSpPr/>
          <p:nvPr/>
        </p:nvSpPr>
        <p:spPr>
          <a:xfrm>
            <a:off x="6726517" y="3946220"/>
            <a:ext cx="1340525" cy="431469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727471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724288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수익 확인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수익분석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수익 확인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748983"/>
              </p:ext>
            </p:extLst>
          </p:nvPr>
        </p:nvGraphicFramePr>
        <p:xfrm>
          <a:off x="8896079" y="195395"/>
          <a:ext cx="3164205" cy="7975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지역과 농작물에 대한 수익 정보를 그래프로 시각화하여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4659" y="1382887"/>
            <a:ext cx="6005569" cy="329847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060845"/>
            <a:ext cx="8584808" cy="1650615"/>
          </a:xfrm>
          <a:prstGeom prst="rect">
            <a:avLst/>
          </a:prstGeom>
        </p:spPr>
      </p:pic>
      <p:sp>
        <p:nvSpPr>
          <p:cNvPr id="73" name="타원 72"/>
          <p:cNvSpPr/>
          <p:nvPr/>
        </p:nvSpPr>
        <p:spPr>
          <a:xfrm>
            <a:off x="1318643" y="125687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210087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79796"/>
              </p:ext>
            </p:extLst>
          </p:nvPr>
        </p:nvGraphicFramePr>
        <p:xfrm>
          <a:off x="8896079" y="195395"/>
          <a:ext cx="3164205" cy="2225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정부 지원 정책 클릭시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시도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시군구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사업명 검색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정부 지원 정책 리스트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315574" y="1906675"/>
            <a:ext cx="2212888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정부 지원 정책들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21456" y="3037794"/>
            <a:ext cx="2904394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전라남도 정부지원 정책을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검색해보세요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293184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6826818" y="4092832"/>
            <a:ext cx="1139925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3093301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1293184" y="4362001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7169" y="394708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29" name="타원 28"/>
          <p:cNvSpPr/>
          <p:nvPr/>
        </p:nvSpPr>
        <p:spPr>
          <a:xfrm>
            <a:off x="3052211" y="39470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6700802" y="392994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72428" y="3779001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5375910" y="4353524"/>
            <a:ext cx="144018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순서도: 처리 33"/>
          <p:cNvSpPr/>
          <p:nvPr/>
        </p:nvSpPr>
        <p:spPr>
          <a:xfrm>
            <a:off x="5375910" y="4065487"/>
            <a:ext cx="1440180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사업명 입력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93184" y="4626878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지자체별 지원 정책 검색</a:t>
            </a:r>
          </a:p>
        </p:txBody>
      </p:sp>
      <p:sp>
        <p:nvSpPr>
          <p:cNvPr id="53" name="순서도: 처리 52"/>
          <p:cNvSpPr/>
          <p:nvPr/>
        </p:nvSpPr>
        <p:spPr>
          <a:xfrm>
            <a:off x="2448347" y="5378548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293184" y="5026702"/>
            <a:ext cx="6694315" cy="1684758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1296549" y="5460663"/>
          <a:ext cx="6689243" cy="12507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40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2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3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모서리가 둥근 직사각형 57"/>
          <p:cNvSpPr/>
          <p:nvPr/>
        </p:nvSpPr>
        <p:spPr>
          <a:xfrm>
            <a:off x="6921608" y="635897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59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2630" y="6430450"/>
            <a:ext cx="131058" cy="128752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6921608" y="551722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61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2630" y="5588694"/>
            <a:ext cx="131058" cy="128752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921608" y="593733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63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2630" y="6008813"/>
            <a:ext cx="131058" cy="128752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6043078" y="1226228"/>
            <a:ext cx="916630" cy="245788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903309" y="11731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9" name="타원 68"/>
          <p:cNvSpPr/>
          <p:nvPr/>
        </p:nvSpPr>
        <p:spPr>
          <a:xfrm>
            <a:off x="1170533" y="490068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909037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모달창으로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2266406" y="1766905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11243" y="1415059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1118236" y="1849019"/>
          <a:ext cx="6694314" cy="208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익산시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귀농인 주택비 지원 사업 추가 모집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저라남도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 스리비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6739667" y="317665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1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248124"/>
            <a:ext cx="131058" cy="128752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>
          <a:xfrm>
            <a:off x="6739667" y="2747333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3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818807"/>
            <a:ext cx="131058" cy="128752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6739667" y="1905577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5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1977051"/>
            <a:ext cx="131058" cy="128752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6739667" y="232569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7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397170"/>
            <a:ext cx="131058" cy="128752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6739667" y="357294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9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644423"/>
            <a:ext cx="131058" cy="12875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1118236" y="1407432"/>
            <a:ext cx="6694315" cy="2509761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4849178"/>
            <a:ext cx="8584808" cy="1862282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355399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495154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034630" y="4205866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339430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34252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15940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0" name="모서리가 둥근 직사각형 89"/>
          <p:cNvSpPr/>
          <p:nvPr/>
        </p:nvSpPr>
        <p:spPr>
          <a:xfrm>
            <a:off x="6614393" y="1753499"/>
            <a:ext cx="1191164" cy="21801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488378" y="1627483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60635"/>
              </p:ext>
            </p:extLst>
          </p:nvPr>
        </p:nvGraphicFramePr>
        <p:xfrm>
          <a:off x="8896079" y="195395"/>
          <a:ext cx="3164205" cy="156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정책 상세 내역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클릭 시 모달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영역 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모달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화면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순서도: 처리 66"/>
          <p:cNvSpPr/>
          <p:nvPr/>
        </p:nvSpPr>
        <p:spPr>
          <a:xfrm>
            <a:off x="2266406" y="1766905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11243" y="1415059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1118236" y="1849019"/>
          <a:ext cx="6694314" cy="20846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농업후계농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목포시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2023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년 귀농인 정착 농업시설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익산시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귀농인 주택비 지원 사업 추가 모집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저라남도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 스리비 지원 사업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6739667" y="3176650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1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248124"/>
            <a:ext cx="131058" cy="128752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>
          <a:xfrm>
            <a:off x="6739667" y="2747333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3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818807"/>
            <a:ext cx="131058" cy="128752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6739667" y="1905577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5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1977051"/>
            <a:ext cx="131058" cy="128752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6739667" y="2325696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7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2397170"/>
            <a:ext cx="131058" cy="128752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6739667" y="3572949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79" name="그림 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0689" y="3644423"/>
            <a:ext cx="131058" cy="12875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1118236" y="1407432"/>
            <a:ext cx="6694315" cy="2509761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4849178"/>
            <a:ext cx="8584808" cy="1862282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355399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4951545" y="4205866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034630" y="4205866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339430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634252" y="4205866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510065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상세 정보 제공 모달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화면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자세히 보기 클릭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모달</a:t>
                      </a:r>
                      <a:endParaRPr lang="ko-KR" altLang="en-US" sz="1200" b="1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9" name="순서도: 처리 88"/>
          <p:cNvSpPr/>
          <p:nvPr/>
        </p:nvSpPr>
        <p:spPr>
          <a:xfrm>
            <a:off x="158504" y="1182709"/>
            <a:ext cx="8577880" cy="5519227"/>
          </a:xfrm>
          <a:prstGeom prst="flowChartProcess">
            <a:avLst/>
          </a:prstGeom>
          <a:solidFill>
            <a:srgbClr val="B2B2B2">
              <a:alpha val="87840"/>
            </a:srgbClr>
          </a:solidFill>
          <a:ln w="19050" cap="flat" cmpd="sng" algn="ctr">
            <a:solidFill>
              <a:srgbClr val="56565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0" name="모서리가 둥근 직사각형 61"/>
          <p:cNvSpPr/>
          <p:nvPr/>
        </p:nvSpPr>
        <p:spPr>
          <a:xfrm>
            <a:off x="2038059" y="2049595"/>
            <a:ext cx="4909038" cy="3363057"/>
          </a:xfrm>
          <a:prstGeom prst="roundRect">
            <a:avLst>
              <a:gd name="adj" fmla="val 7291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91" name="표 90"/>
          <p:cNvGraphicFramePr/>
          <p:nvPr/>
        </p:nvGraphicFramePr>
        <p:xfrm>
          <a:off x="2601801" y="2809422"/>
          <a:ext cx="3781554" cy="22753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6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대상 및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자격조건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만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40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세 미만 청년농업인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영농정착지원금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지원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독립경영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~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년차 차등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증빙서류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신청서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사업계획서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 교육실적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사업량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예산배정 한도 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8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접수 및 문의처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농정과</a:t>
                      </a:r>
                      <a:r>
                        <a:rPr kumimoji="0" lang="en-US" altLang="ko-KR" sz="12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(339-7432)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" name="순서도: 처리 91"/>
          <p:cNvSpPr/>
          <p:nvPr/>
        </p:nvSpPr>
        <p:spPr>
          <a:xfrm>
            <a:off x="3234696" y="2188881"/>
            <a:ext cx="2447409" cy="468923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정책 세부 내역</a:t>
            </a:r>
          </a:p>
        </p:txBody>
      </p:sp>
      <p:sp>
        <p:nvSpPr>
          <p:cNvPr id="93" name="타원 64"/>
          <p:cNvSpPr/>
          <p:nvPr/>
        </p:nvSpPr>
        <p:spPr>
          <a:xfrm>
            <a:off x="2174443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94" name="순서도: 처리 93"/>
          <p:cNvSpPr/>
          <p:nvPr/>
        </p:nvSpPr>
        <p:spPr>
          <a:xfrm>
            <a:off x="6474070" y="2224868"/>
            <a:ext cx="252031" cy="252031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X</a:t>
            </a:r>
          </a:p>
        </p:txBody>
      </p:sp>
      <p:sp>
        <p:nvSpPr>
          <p:cNvPr id="95" name="타원 64"/>
          <p:cNvSpPr/>
          <p:nvPr/>
        </p:nvSpPr>
        <p:spPr>
          <a:xfrm>
            <a:off x="6214837" y="20144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2</a:t>
            </a:r>
          </a:p>
        </p:txBody>
      </p:sp>
      <p:sp>
        <p:nvSpPr>
          <p:cNvPr id="96" name="타원 64"/>
          <p:cNvSpPr/>
          <p:nvPr/>
        </p:nvSpPr>
        <p:spPr>
          <a:xfrm>
            <a:off x="8237741" y="133907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168185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정부지원 정책 제공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정부 지원 정책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22967"/>
              </p:ext>
            </p:extLst>
          </p:nvPr>
        </p:nvGraphicFramePr>
        <p:xfrm>
          <a:off x="8896079" y="195395"/>
          <a:ext cx="3164205" cy="17983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시도와 시군구 각각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원하는 사업명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선택한 지역의 검색한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사업명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키워드가 들어간 정부지원 정책만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315574" y="1906675"/>
            <a:ext cx="2212888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정부 지원 정책들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21456" y="3037794"/>
            <a:ext cx="2904394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전라남도 정부지원 정책을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검색해보세요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</a:p>
        </p:txBody>
      </p:sp>
      <p:sp>
        <p:nvSpPr>
          <p:cNvPr id="23" name="순서도: 처리 22"/>
          <p:cNvSpPr/>
          <p:nvPr/>
        </p:nvSpPr>
        <p:spPr>
          <a:xfrm>
            <a:off x="1191984" y="3966412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전라남도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6725618" y="3985280"/>
            <a:ext cx="1139925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2992100" y="3966412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     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1191984" y="4254449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71226" y="3671449"/>
            <a:ext cx="2725855" cy="299239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5274709" y="4245972"/>
            <a:ext cx="144018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순서도: 처리 33"/>
          <p:cNvSpPr/>
          <p:nvPr/>
        </p:nvSpPr>
        <p:spPr>
          <a:xfrm>
            <a:off x="5274709" y="3957935"/>
            <a:ext cx="1440180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청년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3107484" y="4469890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262508" y="4469890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262508" y="4290453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전라남도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전라북도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충청남도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107484" y="4290453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광양시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장성군</a:t>
            </a:r>
          </a:p>
        </p:txBody>
      </p:sp>
      <p:sp>
        <p:nvSpPr>
          <p:cNvPr id="75" name="타원 74"/>
          <p:cNvSpPr/>
          <p:nvPr/>
        </p:nvSpPr>
        <p:spPr>
          <a:xfrm>
            <a:off x="3072473" y="4433886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171227" y="4397881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065968" y="387726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106" name="타원 105"/>
          <p:cNvSpPr/>
          <p:nvPr/>
        </p:nvSpPr>
        <p:spPr>
          <a:xfrm>
            <a:off x="5055558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107" name="타원 106"/>
          <p:cNvSpPr/>
          <p:nvPr/>
        </p:nvSpPr>
        <p:spPr>
          <a:xfrm>
            <a:off x="6698549" y="382106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108" name="순서도: 처리 107"/>
          <p:cNvSpPr/>
          <p:nvPr/>
        </p:nvSpPr>
        <p:spPr>
          <a:xfrm>
            <a:off x="2428061" y="601289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272898" y="5661050"/>
            <a:ext cx="6694315" cy="850892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번호	시도	시군구		세부사업명		자세히보기</a:t>
            </a:r>
          </a:p>
        </p:txBody>
      </p:sp>
      <p:graphicFrame>
        <p:nvGraphicFramePr>
          <p:cNvPr id="110" name="표 109"/>
          <p:cNvGraphicFramePr>
            <a:graphicFrameLocks noGrp="1"/>
          </p:cNvGraphicFramePr>
          <p:nvPr/>
        </p:nvGraphicFramePr>
        <p:xfrm>
          <a:off x="1279892" y="6095010"/>
          <a:ext cx="6694314" cy="41693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나주시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청년후계농 지원 정책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endParaRPr kumimoji="0" lang="ko-KR" altLang="en-US" sz="1000" b="1" i="0" u="none" strike="noStrike" kern="1200" cap="none" normalizeH="0" baseline="0">
                        <a:solidFill>
                          <a:srgbClr val="808080"/>
                        </a:solidFill>
                        <a:latin typeface="한컴 고딕"/>
                        <a:ea typeface="한컴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6901322" y="6151568"/>
            <a:ext cx="973872" cy="288036"/>
          </a:xfrm>
          <a:prstGeom prst="roundRect">
            <a:avLst>
              <a:gd name="adj" fmla="val 41666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자세히보기</a:t>
            </a:r>
          </a:p>
        </p:txBody>
      </p:sp>
      <p:pic>
        <p:nvPicPr>
          <p:cNvPr id="112" name="그림 9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92344" y="6223042"/>
            <a:ext cx="131058" cy="128752"/>
          </a:xfrm>
          <a:prstGeom prst="rect">
            <a:avLst/>
          </a:prstGeom>
        </p:spPr>
      </p:pic>
      <p:sp>
        <p:nvSpPr>
          <p:cNvPr id="113" name="모서리가 둥근 직사각형 112"/>
          <p:cNvSpPr/>
          <p:nvPr/>
        </p:nvSpPr>
        <p:spPr>
          <a:xfrm>
            <a:off x="1279891" y="5653423"/>
            <a:ext cx="6694315" cy="858520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262508" y="5343086"/>
            <a:ext cx="2725855" cy="300812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지자체별 지원 정책 검색</a:t>
            </a:r>
          </a:p>
        </p:txBody>
      </p:sp>
      <p:sp>
        <p:nvSpPr>
          <p:cNvPr id="115" name="타원 114"/>
          <p:cNvSpPr/>
          <p:nvPr/>
        </p:nvSpPr>
        <p:spPr>
          <a:xfrm>
            <a:off x="5264365" y="3913425"/>
            <a:ext cx="528194" cy="332545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424" y="1230555"/>
            <a:ext cx="8585231" cy="548202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9" name="가로 글상자 8"/>
          <p:cNvSpPr txBox="1"/>
          <p:nvPr/>
        </p:nvSpPr>
        <p:spPr>
          <a:xfrm>
            <a:off x="3768696" y="2963989"/>
            <a:ext cx="4987508" cy="188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귀농에 대한 다양한 정보를 경험해 보세요</a:t>
            </a:r>
            <a:endParaRPr lang="ko-KR" altLang="en-US" sz="1000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5200">
                <a:solidFill>
                  <a:schemeClr val="lt1"/>
                </a:solidFill>
              </a:rPr>
              <a:t>Welcome to </a:t>
            </a:r>
            <a:r>
              <a:rPr lang="ko-KR" altLang="en-US" sz="5200">
                <a:solidFill>
                  <a:schemeClr val="lt1"/>
                </a:solidFill>
              </a:rPr>
              <a:t>          	</a:t>
            </a:r>
            <a:r>
              <a:rPr lang="en-US" altLang="ko-KR" sz="5200">
                <a:solidFill>
                  <a:schemeClr val="lt1"/>
                </a:solidFill>
              </a:rPr>
              <a:t>Jeonnam!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33754" y="4846320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11" name="타원 10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377129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15569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83116"/>
              </p:ext>
            </p:extLst>
          </p:nvPr>
        </p:nvGraphicFramePr>
        <p:xfrm>
          <a:off x="8896079" y="195395"/>
          <a:ext cx="3164205" cy="2341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거주지 현황 클릭시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검색할 시도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검색할 시군구 선택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선택한 지역을 검색하는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지역별 농지 및 거주지 현황을 보여주는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93CF6E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247328" y="1906675"/>
            <a:ext cx="242591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 현황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농지</a:t>
            </a:r>
            <a:r>
              <a:rPr kumimoji="0" lang="en-US" altLang="ko-KR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  <a:cs typeface="맑은 고딕"/>
              </a:rPr>
              <a:t>&amp;</a:t>
            </a: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거주지현황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농지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&amp;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거주지 현황을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검색 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39272" y="1477436"/>
            <a:ext cx="1296162" cy="487058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농지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거주지 현황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지역축제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 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문화행사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귀농 성공사례</a:t>
            </a:r>
          </a:p>
        </p:txBody>
      </p:sp>
      <p:sp>
        <p:nvSpPr>
          <p:cNvPr id="26" name="순서도: 처리 25"/>
          <p:cNvSpPr/>
          <p:nvPr/>
        </p:nvSpPr>
        <p:spPr>
          <a:xfrm>
            <a:off x="1293184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 선택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6700802" y="4092832"/>
            <a:ext cx="1265941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28" name="순서도: 처리 27"/>
          <p:cNvSpPr/>
          <p:nvPr/>
        </p:nvSpPr>
        <p:spPr>
          <a:xfrm>
            <a:off x="3093301" y="4073964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29" name="순서도: 처리 28"/>
          <p:cNvSpPr/>
          <p:nvPr/>
        </p:nvSpPr>
        <p:spPr>
          <a:xfrm>
            <a:off x="1293184" y="4362001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67169" y="394708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31" name="타원 30"/>
          <p:cNvSpPr/>
          <p:nvPr/>
        </p:nvSpPr>
        <p:spPr>
          <a:xfrm>
            <a:off x="3052211" y="394708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2" name="타원 31"/>
          <p:cNvSpPr/>
          <p:nvPr/>
        </p:nvSpPr>
        <p:spPr>
          <a:xfrm>
            <a:off x="6574786" y="396681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72428" y="3779001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36" name="타원 35"/>
          <p:cNvSpPr/>
          <p:nvPr/>
        </p:nvSpPr>
        <p:spPr>
          <a:xfrm>
            <a:off x="7217364" y="1477436"/>
            <a:ext cx="916630" cy="243529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057873" y="135864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93184" y="4626878"/>
            <a:ext cx="2725855" cy="298848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지역별 농지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거주지 현황</a:t>
            </a:r>
          </a:p>
        </p:txBody>
      </p:sp>
      <p:sp>
        <p:nvSpPr>
          <p:cNvPr id="53" name="순서도: 처리 52"/>
          <p:cNvSpPr/>
          <p:nvPr/>
        </p:nvSpPr>
        <p:spPr>
          <a:xfrm>
            <a:off x="2448347" y="5378548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293184" y="5026702"/>
            <a:ext cx="6694315" cy="1684758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1296549" y="5460663"/>
          <a:ext cx="6690949" cy="12507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48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3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무안군 청계면 청계리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123-33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3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lang="en-US" altLang="ko-KR" sz="1000" b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타원 61"/>
          <p:cNvSpPr/>
          <p:nvPr/>
        </p:nvSpPr>
        <p:spPr>
          <a:xfrm>
            <a:off x="1170533" y="4900687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743223" y="5523614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 b="1"/>
              <a:t>매매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743223" y="5960046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743222" y="6392754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23302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각 행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상세정보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493881"/>
            <a:ext cx="8584808" cy="2217579"/>
          </a:xfrm>
          <a:prstGeom prst="rect">
            <a:avLst/>
          </a:prstGeom>
        </p:spPr>
      </p:pic>
      <p:sp>
        <p:nvSpPr>
          <p:cNvPr id="84" name="순서도: 처리 83"/>
          <p:cNvSpPr/>
          <p:nvPr/>
        </p:nvSpPr>
        <p:spPr>
          <a:xfrm>
            <a:off x="2261369" y="1100594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/>
        </p:nvGraphicFramePr>
        <p:xfrm>
          <a:off x="1113200" y="1182709"/>
          <a:ext cx="6694175" cy="20681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무안군 청계면 청계리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123-33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익산시 익산면 익산리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231-22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850m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8,000,000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목포시 목포면 목포리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11-1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1000m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5,000,000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1113199" y="1182709"/>
            <a:ext cx="6694315" cy="2068173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591419" y="123116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91419" y="1667597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591419" y="210030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591419" y="2506892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2" name="모서리가 둥근 직사각형 91"/>
          <p:cNvSpPr/>
          <p:nvPr/>
        </p:nvSpPr>
        <p:spPr>
          <a:xfrm>
            <a:off x="6591419" y="2939600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3469784" y="3381485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이전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4867334" y="3381485"/>
            <a:ext cx="396049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3950419" y="3381485"/>
            <a:ext cx="216027" cy="216027"/>
          </a:xfrm>
          <a:prstGeom prst="rect">
            <a:avLst/>
          </a:prstGeom>
          <a:solidFill>
            <a:srgbClr val="3E6A2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1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4255219" y="3381485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4550041" y="3381485"/>
            <a:ext cx="216027" cy="216027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37237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987185" y="1231165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812636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6365"/>
              </p:ext>
            </p:extLst>
          </p:nvPr>
        </p:nvGraphicFramePr>
        <p:xfrm>
          <a:off x="8896079" y="195395"/>
          <a:ext cx="3164205" cy="1229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지역 검색 조건을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버튼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조건과 일치하는 지역 테이블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chemeClr val="dk1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67" name="순서도: 처리 66"/>
          <p:cNvSpPr/>
          <p:nvPr/>
        </p:nvSpPr>
        <p:spPr>
          <a:xfrm>
            <a:off x="1317324" y="4386948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전라남도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69" name="순서도: 처리 68"/>
          <p:cNvSpPr/>
          <p:nvPr/>
        </p:nvSpPr>
        <p:spPr>
          <a:xfrm>
            <a:off x="3117441" y="4386948"/>
            <a:ext cx="1809965" cy="288036"/>
          </a:xfrm>
          <a:prstGeom prst="flowChartProcess">
            <a:avLst/>
          </a:prstGeom>
          <a:noFill/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                                   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∨</a:t>
            </a:r>
          </a:p>
        </p:txBody>
      </p:sp>
      <p:sp>
        <p:nvSpPr>
          <p:cNvPr id="70" name="순서도: 처리 69"/>
          <p:cNvSpPr/>
          <p:nvPr/>
        </p:nvSpPr>
        <p:spPr>
          <a:xfrm>
            <a:off x="1317324" y="4674984"/>
            <a:ext cx="3600450" cy="36004"/>
          </a:xfrm>
          <a:prstGeom prst="flowChartProcess">
            <a:avLst/>
          </a:prstGeom>
          <a:solidFill>
            <a:srgbClr val="93CF6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96567" y="4091985"/>
            <a:ext cx="2725855" cy="299239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지원 정책 검색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232825" y="4890425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387849" y="4890425"/>
            <a:ext cx="1579196" cy="180022"/>
          </a:xfrm>
          <a:prstGeom prst="rect">
            <a:avLst/>
          </a:prstGeom>
          <a:solidFill>
            <a:srgbClr val="0000CF">
              <a:alpha val="6784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87849" y="4710988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시도선택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전라남도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전라북도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충청남도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3232825" y="4710988"/>
            <a:ext cx="1579195" cy="718917"/>
          </a:xfrm>
          <a:prstGeom prst="rect">
            <a:avLst/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시군구 선택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나주시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광양시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장성군</a:t>
            </a:r>
          </a:p>
        </p:txBody>
      </p:sp>
      <p:sp>
        <p:nvSpPr>
          <p:cNvPr id="78" name="타원 77"/>
          <p:cNvSpPr/>
          <p:nvPr/>
        </p:nvSpPr>
        <p:spPr>
          <a:xfrm>
            <a:off x="3197814" y="4854421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296568" y="4818416"/>
            <a:ext cx="1612668" cy="25203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191308" y="429780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387849" y="5927117"/>
            <a:ext cx="2725855" cy="300782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지역별 농지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/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거주지 현황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387849" y="6351987"/>
            <a:ext cx="6694315" cy="359474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387849" y="6351987"/>
            <a:ext cx="6694315" cy="359474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2" name="순서도: 처리 91"/>
          <p:cNvSpPr/>
          <p:nvPr/>
        </p:nvSpPr>
        <p:spPr>
          <a:xfrm>
            <a:off x="6637562" y="4386948"/>
            <a:ext cx="1265941" cy="288036"/>
          </a:xfrm>
          <a:prstGeom prst="flowChartProcess">
            <a:avLst/>
          </a:prstGeom>
          <a:noFill/>
          <a:ln w="19050" cap="flat" cmpd="sng" algn="ctr">
            <a:solidFill>
              <a:srgbClr val="93CF6E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검색</a:t>
            </a:r>
          </a:p>
        </p:txBody>
      </p:sp>
      <p:sp>
        <p:nvSpPr>
          <p:cNvPr id="93" name="타원 92"/>
          <p:cNvSpPr/>
          <p:nvPr/>
        </p:nvSpPr>
        <p:spPr>
          <a:xfrm>
            <a:off x="6511546" y="426093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94" name="순서도: 처리 93"/>
          <p:cNvSpPr/>
          <p:nvPr/>
        </p:nvSpPr>
        <p:spPr>
          <a:xfrm>
            <a:off x="3247328" y="1906675"/>
            <a:ext cx="242591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 현황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27" y="2769948"/>
            <a:ext cx="2538432" cy="271714"/>
          </a:xfrm>
          <a:prstGeom prst="rect">
            <a:avLst/>
          </a:prstGeom>
        </p:spPr>
      </p:pic>
      <p:sp>
        <p:nvSpPr>
          <p:cNvPr id="96" name="순서도: 처리 95"/>
          <p:cNvSpPr/>
          <p:nvPr/>
        </p:nvSpPr>
        <p:spPr>
          <a:xfrm>
            <a:off x="3897012" y="275476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농지</a:t>
            </a:r>
            <a:r>
              <a:rPr kumimoji="0" lang="en-US" altLang="ko-KR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  <a:cs typeface="맑은 고딕"/>
              </a:rPr>
              <a:t>&amp;</a:t>
            </a:r>
            <a:r>
              <a:rPr kumimoji="0" lang="ko-KR" altLang="en-US" sz="900" b="1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거주지현황</a:t>
            </a:r>
          </a:p>
        </p:txBody>
      </p:sp>
      <p:sp>
        <p:nvSpPr>
          <p:cNvPr id="97" name="순서도: 처리 96"/>
          <p:cNvSpPr/>
          <p:nvPr/>
        </p:nvSpPr>
        <p:spPr>
          <a:xfrm>
            <a:off x="3127289" y="3037794"/>
            <a:ext cx="2632252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농지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&amp;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거주지 현황을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검색 해보세요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</p:txBody>
      </p:sp>
      <p:sp>
        <p:nvSpPr>
          <p:cNvPr id="101" name="타원 100"/>
          <p:cNvSpPr/>
          <p:nvPr/>
        </p:nvSpPr>
        <p:spPr>
          <a:xfrm>
            <a:off x="6511546" y="4333808"/>
            <a:ext cx="1612668" cy="37718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04224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 테이블의 행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 상세정보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297333"/>
            <a:ext cx="8584808" cy="2414127"/>
          </a:xfrm>
          <a:prstGeom prst="rect">
            <a:avLst/>
          </a:prstGeom>
        </p:spPr>
      </p:pic>
      <p:sp>
        <p:nvSpPr>
          <p:cNvPr id="84" name="순서도: 처리 83"/>
          <p:cNvSpPr/>
          <p:nvPr/>
        </p:nvSpPr>
        <p:spPr>
          <a:xfrm>
            <a:off x="2261369" y="1824944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정부 지원 정책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13199" y="1465471"/>
            <a:ext cx="6694315" cy="1268857"/>
          </a:xfrm>
          <a:prstGeom prst="roundRect">
            <a:avLst>
              <a:gd name="adj" fmla="val 10156"/>
            </a:avLst>
          </a:prstGeom>
          <a:solidFill>
            <a:srgbClr val="E6F1D3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용지 종류		주소		면적	세지목	매매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임대가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/>
        </p:nvGraphicFramePr>
        <p:xfrm>
          <a:off x="1113199" y="1907059"/>
          <a:ext cx="6694175" cy="82726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3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청계면 월선리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695-1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349m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10,000,000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3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주택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농지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전라남도 나주시 나주면 나주리 </a:t>
                      </a: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41-2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</a:rPr>
                        <a:t>780m</a:t>
                      </a:r>
                      <a:r>
                        <a:rPr kumimoji="0" lang="en-US" altLang="ko-KR" sz="1000" b="0" i="0" u="none" strike="noStrike" kern="1200" cap="none" normalizeH="0" baseline="30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00" b="1" i="0" u="none" strike="noStrike" kern="1200" cap="none" normalizeH="0" baseline="0">
                          <a:solidFill>
                            <a:srgbClr val="808080"/>
                          </a:solidFill>
                          <a:latin typeface="한컴 고딕"/>
                          <a:ea typeface="한컴 고딕"/>
                        </a:rPr>
                        <a:t>7,000,000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1113199" y="1465471"/>
            <a:ext cx="6694315" cy="1268857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591419" y="1955515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591419" y="2391947"/>
            <a:ext cx="396049" cy="252031"/>
          </a:xfrm>
          <a:prstGeom prst="roundRect">
            <a:avLst>
              <a:gd name="adj" fmla="val 16667"/>
            </a:avLst>
          </a:prstGeom>
          <a:solidFill>
            <a:srgbClr val="0000F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매매</a:t>
            </a:r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54190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" name="타원 100"/>
          <p:cNvSpPr/>
          <p:nvPr/>
        </p:nvSpPr>
        <p:spPr>
          <a:xfrm>
            <a:off x="987183" y="1847868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239214" y="1955515"/>
            <a:ext cx="6568161" cy="3004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549040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 빈집 테이블의 행 클릭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44612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상세 정보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443294" y="1906675"/>
            <a:ext cx="2041073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농지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&amp;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거주지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상세 정보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6980" y="2667758"/>
            <a:ext cx="2538432" cy="271714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3915764" y="2652576"/>
            <a:ext cx="1096132" cy="340178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3E6B23"/>
                </a:solidFill>
                <a:latin typeface="Calibri"/>
                <a:ea typeface="맑은 고딕"/>
                <a:cs typeface="맑은 고딕"/>
              </a:rPr>
              <a:t> 상세 정보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3070447" y="2935604"/>
            <a:ext cx="2813680" cy="782410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농지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&amp;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거주지의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상세 정보를 확인 해보세요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89909" y="3520238"/>
            <a:ext cx="2725855" cy="299967"/>
          </a:xfrm>
          <a:prstGeom prst="rect">
            <a:avLst/>
          </a:prstGeom>
          <a:noFill/>
          <a:effectLst>
            <a:softEdge rad="44450"/>
          </a:effectLst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759E31"/>
                </a:solidFill>
                <a:latin typeface="맑은 고딕"/>
              </a:rPr>
              <a:t>농지 및 거주지 상세 정보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48206" y="3858305"/>
            <a:ext cx="6694315" cy="2509761"/>
          </a:xfrm>
          <a:prstGeom prst="roundRect">
            <a:avLst>
              <a:gd name="adj" fmla="val 10156"/>
            </a:avLst>
          </a:prstGeom>
          <a:solidFill>
            <a:srgbClr val="759E31">
              <a:alpha val="100000"/>
            </a:srgbClr>
          </a:solidFill>
          <a:ln w="63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세부내역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20496"/>
              </p:ext>
            </p:extLst>
          </p:nvPr>
        </p:nvGraphicFramePr>
        <p:xfrm>
          <a:off x="1048206" y="4168347"/>
          <a:ext cx="6696589" cy="250561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43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용지 종류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rgbClr val="808080"/>
                          </a:solidFill>
                        </a:rPr>
                        <a:t>주택</a:t>
                      </a:r>
                      <a:r>
                        <a:rPr lang="en-US" altLang="ko-KR" sz="1000" dirty="0" smtClean="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rgbClr val="808080"/>
                          </a:solidFill>
                        </a:rPr>
                        <a:t>농지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공부 지목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실지목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 구분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전라남도 무안군 청계면 월선리 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695-1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매매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임대가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180,000,000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판매자 이름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홀길동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판매자 연락처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010-1234-5678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담당자 이름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부서</a:t>
                      </a: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김길동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담당자 연락처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02-123-4567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진행 현황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진행중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등록일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EF6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rgbClr val="808080"/>
                          </a:solidFill>
                        </a:rPr>
                        <a:t>2023-03-16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rgbClr val="808080"/>
                          </a:solidFill>
                        </a:rPr>
                        <a:t>특이사항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EEF6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rgbClr val="808080"/>
                          </a:solidFill>
                        </a:rPr>
                        <a:t>없음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EEF6E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1048206" y="3858305"/>
            <a:ext cx="6694315" cy="2815659"/>
          </a:xfrm>
          <a:prstGeom prst="roundRect">
            <a:avLst>
              <a:gd name="adj" fmla="val 10156"/>
            </a:avLst>
          </a:prstGeom>
          <a:noFill/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48206" y="3670221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505840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현황 화면 빈집 테이블의 행 클릭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 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29833"/>
              </p:ext>
            </p:extLst>
          </p:nvPr>
        </p:nvGraphicFramePr>
        <p:xfrm>
          <a:off x="8896079" y="195395"/>
          <a:ext cx="3164205" cy="1833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간략한 사진 정보 캐러셀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이미지 이전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맑은 고딕"/>
                        </a:rPr>
                        <a:t> 다음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거주지의 위치에 대한 지도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5946" y="1281849"/>
            <a:ext cx="5942995" cy="145032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8790" y="2906702"/>
            <a:ext cx="5930151" cy="15233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936" y="4660190"/>
            <a:ext cx="8584808" cy="205127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1347434" y="1754982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7" name="타원 36"/>
          <p:cNvSpPr/>
          <p:nvPr/>
        </p:nvSpPr>
        <p:spPr>
          <a:xfrm>
            <a:off x="1362774" y="1182709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73450" y="1821805"/>
            <a:ext cx="257024" cy="370417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808080"/>
                </a:solidFill>
              </a:rPr>
              <a:t>＜</a:t>
            </a:r>
          </a:p>
        </p:txBody>
      </p:sp>
      <p:sp>
        <p:nvSpPr>
          <p:cNvPr id="39" name="직사각형 38"/>
          <p:cNvSpPr/>
          <p:nvPr/>
        </p:nvSpPr>
        <p:spPr>
          <a:xfrm flipH="1">
            <a:off x="7161918" y="1920478"/>
            <a:ext cx="257024" cy="370417"/>
          </a:xfrm>
          <a:prstGeom prst="rect">
            <a:avLst/>
          </a:prstGeom>
          <a:solidFill>
            <a:srgbClr val="FFFFFF">
              <a:alpha val="6078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＞</a:t>
            </a:r>
          </a:p>
        </p:txBody>
      </p:sp>
      <p:sp>
        <p:nvSpPr>
          <p:cNvPr id="40" name="타원 39"/>
          <p:cNvSpPr/>
          <p:nvPr/>
        </p:nvSpPr>
        <p:spPr>
          <a:xfrm>
            <a:off x="1362774" y="2780686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41" name="타원 40"/>
          <p:cNvSpPr/>
          <p:nvPr/>
        </p:nvSpPr>
        <p:spPr>
          <a:xfrm>
            <a:off x="7048476" y="1880998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47434" y="1739057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8790" y="1339453"/>
            <a:ext cx="5930151" cy="145687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549691"/>
              </p:ext>
            </p:extLst>
          </p:nvPr>
        </p:nvGraphicFramePr>
        <p:xfrm>
          <a:off x="159936" y="195395"/>
          <a:ext cx="8600704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거주지 상세정보 페이지 화면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캐러셀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이전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다음 버튼 클릭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92507"/>
              </p:ext>
            </p:extLst>
          </p:nvPr>
        </p:nvGraphicFramePr>
        <p:xfrm>
          <a:off x="8896079" y="195395"/>
          <a:ext cx="3164205" cy="858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농지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/>
                        </a:rPr>
                        <a:t>거주지에 대한 이미지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8790" y="2906702"/>
            <a:ext cx="5930151" cy="15233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936" y="4660190"/>
            <a:ext cx="8584808" cy="205127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1236758" y="1569774"/>
            <a:ext cx="252031" cy="252031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473450" y="1821805"/>
            <a:ext cx="257024" cy="370417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808080"/>
                </a:solidFill>
              </a:rPr>
              <a:t>＜</a:t>
            </a:r>
          </a:p>
        </p:txBody>
      </p:sp>
      <p:sp>
        <p:nvSpPr>
          <p:cNvPr id="39" name="직사각형 38"/>
          <p:cNvSpPr/>
          <p:nvPr/>
        </p:nvSpPr>
        <p:spPr>
          <a:xfrm flipH="1">
            <a:off x="7161918" y="1920478"/>
            <a:ext cx="257024" cy="370417"/>
          </a:xfrm>
          <a:prstGeom prst="rect">
            <a:avLst/>
          </a:prstGeom>
          <a:solidFill>
            <a:srgbClr val="FFFFFF">
              <a:alpha val="6078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＞</a:t>
            </a:r>
          </a:p>
        </p:txBody>
      </p:sp>
      <p:sp>
        <p:nvSpPr>
          <p:cNvPr id="41" name="타원 40"/>
          <p:cNvSpPr/>
          <p:nvPr/>
        </p:nvSpPr>
        <p:spPr>
          <a:xfrm>
            <a:off x="1347434" y="1754982"/>
            <a:ext cx="483908" cy="535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048476" y="1880998"/>
            <a:ext cx="483908" cy="535912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94106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  <a:endParaRPr kumimoji="0" lang="en-US" altLang="ko-KR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2931799150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지역축제 및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8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지역축제 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1183320"/>
            <a:ext cx="260347" cy="22456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2947513" y="1956954"/>
            <a:ext cx="3352800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지역축제 </a:t>
            </a:r>
            <a:r>
              <a:rPr lang="en-US" altLang="ko-KR" sz="2200" b="1">
                <a:solidFill>
                  <a:srgbClr val="FFFFFF"/>
                </a:solidFill>
              </a:rPr>
              <a:t>&amp;</a:t>
            </a:r>
            <a:r>
              <a:rPr lang="ko-KR" altLang="en-US" sz="2200" b="1">
                <a:solidFill>
                  <a:srgbClr val="FFFFFF"/>
                </a:solidFill>
              </a:rPr>
              <a:t> 문화행사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2850463" y="2804051"/>
            <a:ext cx="2651579" cy="2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6" name="선 15"/>
          <p:cNvCxnSpPr/>
          <p:nvPr/>
        </p:nvCxnSpPr>
        <p:spPr>
          <a:xfrm>
            <a:off x="5279159" y="288834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선 16"/>
          <p:cNvCxnSpPr/>
          <p:nvPr/>
        </p:nvCxnSpPr>
        <p:spPr>
          <a:xfrm>
            <a:off x="5285825" y="299560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선 17"/>
          <p:cNvCxnSpPr/>
          <p:nvPr/>
        </p:nvCxnSpPr>
        <p:spPr>
          <a:xfrm>
            <a:off x="2634259" y="288834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>
            <a:off x="2192792" y="299560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가로 글상자 19"/>
          <p:cNvSpPr txBox="1"/>
          <p:nvPr/>
        </p:nvSpPr>
        <p:spPr>
          <a:xfrm>
            <a:off x="2857142" y="3071839"/>
            <a:ext cx="2709365" cy="45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1452" y="3539869"/>
            <a:ext cx="1731339" cy="22096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444913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24931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452480" y="3524312"/>
            <a:ext cx="1731339" cy="22251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629205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섬진강 끝들마을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2634259" y="5452963"/>
            <a:ext cx="1731341" cy="29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완도 신학 마을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4721140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에코 왕곡 마을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6642980" y="5452963"/>
            <a:ext cx="1731340" cy="29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메아리 창조 마을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330" y="3520820"/>
            <a:ext cx="1706461" cy="193214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44913" y="3539870"/>
            <a:ext cx="1731339" cy="191309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70844" y="3524312"/>
            <a:ext cx="1785427" cy="1928651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52480" y="3520820"/>
            <a:ext cx="1731340" cy="1932143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38" name="타원 37"/>
          <p:cNvSpPr/>
          <p:nvPr/>
        </p:nvSpPr>
        <p:spPr>
          <a:xfrm>
            <a:off x="486330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2480484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4487353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1" name="타원 40"/>
          <p:cNvSpPr/>
          <p:nvPr/>
        </p:nvSpPr>
        <p:spPr>
          <a:xfrm>
            <a:off x="6500105" y="339739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2" name="타원 41"/>
          <p:cNvSpPr/>
          <p:nvPr/>
        </p:nvSpPr>
        <p:spPr>
          <a:xfrm>
            <a:off x="486330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3" name="타원 42"/>
          <p:cNvSpPr/>
          <p:nvPr/>
        </p:nvSpPr>
        <p:spPr>
          <a:xfrm>
            <a:off x="2491385" y="53177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4" name="타원 43"/>
          <p:cNvSpPr/>
          <p:nvPr/>
        </p:nvSpPr>
        <p:spPr>
          <a:xfrm>
            <a:off x="4487353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5" name="타원 44"/>
          <p:cNvSpPr/>
          <p:nvPr/>
        </p:nvSpPr>
        <p:spPr>
          <a:xfrm>
            <a:off x="6357230" y="5355077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41123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94106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  <a:endParaRPr kumimoji="0" lang="en-US" altLang="ko-KR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3402527823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지역축제 및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8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지역축제 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문화행사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05406" y="3189920"/>
            <a:ext cx="260347" cy="2218952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097450" y="1888759"/>
            <a:ext cx="2651579" cy="271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526147" y="197305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532813" y="208031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2881248" y="1973054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439781" y="2080311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3104131" y="2156547"/>
            <a:ext cx="2709365" cy="45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6516" y="2624978"/>
            <a:ext cx="1731339" cy="278389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9976" y="2609420"/>
            <a:ext cx="1731339" cy="279945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09994" y="2609420"/>
            <a:ext cx="1731339" cy="279945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578059" y="4890121"/>
            <a:ext cx="1731340" cy="51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곡성 세계 장미 축제</a:t>
            </a:r>
          </a:p>
          <a:p>
            <a:pPr lvl="0">
              <a:defRPr/>
            </a:pPr>
            <a:r>
              <a:rPr lang="en-US" altLang="ko-KR" sz="1400" b="1">
                <a:solidFill>
                  <a:srgbClr val="5F7E3F"/>
                </a:solidFill>
              </a:rPr>
              <a:t>23.05.20~23.05.29</a:t>
            </a:r>
          </a:p>
        </p:txBody>
      </p:sp>
      <p:sp>
        <p:nvSpPr>
          <p:cNvPr id="21" name="가로 글상자 20"/>
          <p:cNvSpPr txBox="1"/>
          <p:nvPr/>
        </p:nvSpPr>
        <p:spPr>
          <a:xfrm>
            <a:off x="2572213" y="4890121"/>
            <a:ext cx="1731341" cy="51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영광 법성포 단오제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23.06.22 ~ 23.06.25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4667143" y="4923896"/>
            <a:ext cx="1731340" cy="44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곡성 아이스크림 페스티벌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23.07.14 ~ 23.07.16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537543" y="2580473"/>
            <a:ext cx="1731339" cy="28283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4" name="가로 글상자 23"/>
          <p:cNvSpPr txBox="1"/>
          <p:nvPr/>
        </p:nvSpPr>
        <p:spPr>
          <a:xfrm>
            <a:off x="6591834" y="4886629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정남진 장흥 물축제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23.07.29 ~ 23.08.06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393" y="2624978"/>
            <a:ext cx="1731339" cy="226165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29976" y="2624978"/>
            <a:ext cx="1731339" cy="226165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416" y="2580473"/>
            <a:ext cx="1768918" cy="2306155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41358" y="2580473"/>
            <a:ext cx="1727524" cy="2309647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29" name="타원 28"/>
          <p:cNvSpPr/>
          <p:nvPr/>
        </p:nvSpPr>
        <p:spPr>
          <a:xfrm>
            <a:off x="571393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타원 29"/>
          <p:cNvSpPr/>
          <p:nvPr/>
        </p:nvSpPr>
        <p:spPr>
          <a:xfrm>
            <a:off x="2565547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09994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타원 31"/>
          <p:cNvSpPr/>
          <p:nvPr/>
        </p:nvSpPr>
        <p:spPr>
          <a:xfrm>
            <a:off x="6585168" y="258047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타원 32"/>
          <p:cNvSpPr/>
          <p:nvPr/>
        </p:nvSpPr>
        <p:spPr>
          <a:xfrm>
            <a:off x="410306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2393767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5" name="타원 34"/>
          <p:cNvSpPr/>
          <p:nvPr/>
        </p:nvSpPr>
        <p:spPr>
          <a:xfrm>
            <a:off x="4473785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타원 35"/>
          <p:cNvSpPr/>
          <p:nvPr/>
        </p:nvSpPr>
        <p:spPr>
          <a:xfrm>
            <a:off x="6398483" y="474415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6229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428713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귀농 성공사례를 게시판 형태로 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게시판 클릭시 귀농 성공 사례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그림 버튼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한칸 씩 좌우로 이동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 baseline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페이지 숫자를 클릭 시 해당 페이지로 즉시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2964278889"/>
              </p:ext>
            </p:extLst>
          </p:nvPr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귀농 성공사례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9</a:t>
                      </a:r>
                      <a:endParaRPr kumimoji="0" lang="ko-KR" altLang="en-US" sz="1200" b="1" i="0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 및 메뉴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커뮤니티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</a:t>
                      </a:r>
                      <a:r>
                        <a:rPr kumimoji="0" lang="en-US" altLang="ko-KR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</a:t>
                      </a:r>
                      <a:r>
                        <a:rPr kumimoji="0" lang="ko-KR" altLang="en-US" sz="1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 귀농 성공사례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49" y="1684020"/>
            <a:ext cx="8334457" cy="1040210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3442813" y="1951181"/>
            <a:ext cx="3352800" cy="42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FFFF"/>
                </a:solidFill>
              </a:rPr>
              <a:t>귀농 성공사례</a:t>
            </a:r>
          </a:p>
        </p:txBody>
      </p:sp>
      <p:sp>
        <p:nvSpPr>
          <p:cNvPr id="11" name="가로 글상자 10"/>
          <p:cNvSpPr txBox="1"/>
          <p:nvPr/>
        </p:nvSpPr>
        <p:spPr>
          <a:xfrm>
            <a:off x="3621985" y="2930858"/>
            <a:ext cx="2651579" cy="33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SUCCESS STORY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119213" y="3019070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125879" y="3126327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3331371" y="3019070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889904" y="3126327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2907626" y="3202369"/>
            <a:ext cx="2709365" cy="453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b="1"/>
              <a:t>당신의 귀농 성공사례를</a:t>
            </a:r>
          </a:p>
          <a:p>
            <a:pPr lvl="0" algn="ctr">
              <a:defRPr/>
            </a:pPr>
            <a:r>
              <a:rPr lang="ko-KR" altLang="en-US" sz="1200" b="1"/>
              <a:t>공유해보아요.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505406" y="1183320"/>
            <a:ext cx="260347" cy="388398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9" name="선 18"/>
          <p:cNvCxnSpPr/>
          <p:nvPr/>
        </p:nvCxnSpPr>
        <p:spPr>
          <a:xfrm>
            <a:off x="1422400" y="3963508"/>
            <a:ext cx="572769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0" name="선 19"/>
          <p:cNvCxnSpPr/>
          <p:nvPr/>
        </p:nvCxnSpPr>
        <p:spPr>
          <a:xfrm>
            <a:off x="1422400" y="4242908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1" name="선 20"/>
          <p:cNvCxnSpPr/>
          <p:nvPr/>
        </p:nvCxnSpPr>
        <p:spPr>
          <a:xfrm>
            <a:off x="1422400" y="4551263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2" name="선 21"/>
          <p:cNvCxnSpPr/>
          <p:nvPr/>
        </p:nvCxnSpPr>
        <p:spPr>
          <a:xfrm>
            <a:off x="1422400" y="4839808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3" name="선 22"/>
          <p:cNvCxnSpPr/>
          <p:nvPr/>
        </p:nvCxnSpPr>
        <p:spPr>
          <a:xfrm>
            <a:off x="1422400" y="5105400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4" name="선 23"/>
          <p:cNvCxnSpPr/>
          <p:nvPr/>
        </p:nvCxnSpPr>
        <p:spPr>
          <a:xfrm>
            <a:off x="1422400" y="5385909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5" name="선 24"/>
          <p:cNvCxnSpPr/>
          <p:nvPr/>
        </p:nvCxnSpPr>
        <p:spPr>
          <a:xfrm>
            <a:off x="1422400" y="5678009"/>
            <a:ext cx="5727699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6" name="가로 글상자 25"/>
          <p:cNvSpPr txBox="1"/>
          <p:nvPr/>
        </p:nvSpPr>
        <p:spPr>
          <a:xfrm>
            <a:off x="1422400" y="3655630"/>
            <a:ext cx="711199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No.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2273300" y="3655630"/>
            <a:ext cx="794404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제목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5616992" y="3655630"/>
            <a:ext cx="1025108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글쓴이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6642100" y="3655630"/>
            <a:ext cx="673100" cy="36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날짜</a:t>
            </a:r>
          </a:p>
        </p:txBody>
      </p:sp>
      <p:sp>
        <p:nvSpPr>
          <p:cNvPr id="30" name="가로 글상자 29"/>
          <p:cNvSpPr txBox="1"/>
          <p:nvPr/>
        </p:nvSpPr>
        <p:spPr>
          <a:xfrm>
            <a:off x="1422400" y="3963508"/>
            <a:ext cx="558799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1137</a:t>
            </a:r>
          </a:p>
        </p:txBody>
      </p:sp>
      <p:sp>
        <p:nvSpPr>
          <p:cNvPr id="32" name="가로 글상자 31"/>
          <p:cNvSpPr txBox="1"/>
          <p:nvPr/>
        </p:nvSpPr>
        <p:spPr>
          <a:xfrm>
            <a:off x="1422400" y="4242908"/>
            <a:ext cx="558799" cy="29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1138</a:t>
            </a:r>
          </a:p>
        </p:txBody>
      </p:sp>
      <p:sp>
        <p:nvSpPr>
          <p:cNvPr id="33" name="가로 글상자 32"/>
          <p:cNvSpPr txBox="1"/>
          <p:nvPr/>
        </p:nvSpPr>
        <p:spPr>
          <a:xfrm>
            <a:off x="1422400" y="4551263"/>
            <a:ext cx="558799" cy="295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1139</a:t>
            </a:r>
          </a:p>
        </p:txBody>
      </p:sp>
      <p:sp>
        <p:nvSpPr>
          <p:cNvPr id="34" name="가로 글상자 33"/>
          <p:cNvSpPr txBox="1"/>
          <p:nvPr/>
        </p:nvSpPr>
        <p:spPr>
          <a:xfrm>
            <a:off x="1422400" y="4843525"/>
            <a:ext cx="558799" cy="298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1140</a:t>
            </a:r>
          </a:p>
        </p:txBody>
      </p:sp>
      <p:sp>
        <p:nvSpPr>
          <p:cNvPr id="35" name="가로 글상자 34"/>
          <p:cNvSpPr txBox="1"/>
          <p:nvPr/>
        </p:nvSpPr>
        <p:spPr>
          <a:xfrm>
            <a:off x="1422400" y="5105400"/>
            <a:ext cx="558799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1141</a:t>
            </a:r>
          </a:p>
        </p:txBody>
      </p:sp>
      <p:sp>
        <p:nvSpPr>
          <p:cNvPr id="36" name="가로 글상자 35"/>
          <p:cNvSpPr txBox="1"/>
          <p:nvPr/>
        </p:nvSpPr>
        <p:spPr>
          <a:xfrm>
            <a:off x="1422400" y="5397662"/>
            <a:ext cx="558799" cy="296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1142</a:t>
            </a:r>
          </a:p>
        </p:txBody>
      </p:sp>
      <p:sp>
        <p:nvSpPr>
          <p:cNvPr id="37" name="가로 글상자 36"/>
          <p:cNvSpPr txBox="1"/>
          <p:nvPr/>
        </p:nvSpPr>
        <p:spPr>
          <a:xfrm>
            <a:off x="2273300" y="39635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첫 수확의 기쁨</a:t>
            </a:r>
          </a:p>
        </p:txBody>
      </p:sp>
      <p:sp>
        <p:nvSpPr>
          <p:cNvPr id="38" name="가로 글상자 37"/>
          <p:cNvSpPr txBox="1"/>
          <p:nvPr/>
        </p:nvSpPr>
        <p:spPr>
          <a:xfrm>
            <a:off x="2273299" y="4259001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딸기도 잡고 사랑도 잡은 스윗한 사랑꾼</a:t>
            </a:r>
          </a:p>
        </p:txBody>
      </p:sp>
      <p:sp>
        <p:nvSpPr>
          <p:cNvPr id="39" name="가로 글상자 38"/>
          <p:cNvSpPr txBox="1"/>
          <p:nvPr/>
        </p:nvSpPr>
        <p:spPr>
          <a:xfrm>
            <a:off x="2273300" y="455405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고구마</a:t>
            </a:r>
            <a:r>
              <a:rPr lang="en-US" altLang="ko-KR" sz="1400"/>
              <a:t>!!</a:t>
            </a:r>
            <a:r>
              <a:rPr lang="ko-KR" altLang="en-US" sz="1400"/>
              <a:t> 호박고구마</a:t>
            </a:r>
            <a:r>
              <a:rPr lang="en-US" altLang="ko-KR" sz="1400"/>
              <a:t>!!!!</a:t>
            </a:r>
          </a:p>
        </p:txBody>
      </p:sp>
      <p:sp>
        <p:nvSpPr>
          <p:cNvPr id="40" name="가로 글상자 39"/>
          <p:cNvSpPr txBox="1"/>
          <p:nvPr/>
        </p:nvSpPr>
        <p:spPr>
          <a:xfrm>
            <a:off x="2273300" y="48398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건강과 행복 둘다 잡은 귀농 </a:t>
            </a:r>
            <a:r>
              <a:rPr lang="en-US" altLang="ko-KR" sz="1400"/>
              <a:t>life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2273300" y="5106508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김영란 농부의 </a:t>
            </a:r>
            <a:r>
              <a:rPr lang="en-US" altLang="ko-KR" sz="1400"/>
              <a:t>7</a:t>
            </a:r>
            <a:r>
              <a:rPr lang="ko-KR" altLang="en-US" sz="1400"/>
              <a:t>년전 귀농 결심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2273300" y="5401783"/>
            <a:ext cx="3343692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3</a:t>
            </a:r>
            <a:r>
              <a:rPr lang="ko-KR" altLang="en-US" sz="1400"/>
              <a:t>년전 불안했던 마음은 확신으로</a:t>
            </a:r>
            <a:r>
              <a:rPr lang="en-US" altLang="ko-KR" sz="1400"/>
              <a:t>..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9705475" y="6148638"/>
            <a:ext cx="252865" cy="364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4" name="가로 글상자 43"/>
          <p:cNvSpPr txBox="1"/>
          <p:nvPr/>
        </p:nvSpPr>
        <p:spPr>
          <a:xfrm>
            <a:off x="5664508" y="3969534"/>
            <a:ext cx="862984" cy="29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김덕배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5664508" y="4261796"/>
            <a:ext cx="862984" cy="29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최기영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5664508" y="4541520"/>
            <a:ext cx="862984" cy="295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아이유</a:t>
            </a:r>
          </a:p>
        </p:txBody>
      </p:sp>
      <p:sp>
        <p:nvSpPr>
          <p:cNvPr id="47" name="가로 글상자 46"/>
          <p:cNvSpPr txBox="1"/>
          <p:nvPr/>
        </p:nvSpPr>
        <p:spPr>
          <a:xfrm>
            <a:off x="5664508" y="4839808"/>
            <a:ext cx="862984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김성민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5664508" y="5109521"/>
            <a:ext cx="862984" cy="29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고라니</a:t>
            </a:r>
          </a:p>
        </p:txBody>
      </p:sp>
      <p:sp>
        <p:nvSpPr>
          <p:cNvPr id="49" name="가로 글상자 48"/>
          <p:cNvSpPr txBox="1"/>
          <p:nvPr/>
        </p:nvSpPr>
        <p:spPr>
          <a:xfrm>
            <a:off x="5664508" y="5401783"/>
            <a:ext cx="862984" cy="292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강동원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6302140" y="3998595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2003-06-01</a:t>
            </a:r>
          </a:p>
        </p:txBody>
      </p:sp>
      <p:sp>
        <p:nvSpPr>
          <p:cNvPr id="51" name="가로 글상자 50"/>
          <p:cNvSpPr txBox="1"/>
          <p:nvPr/>
        </p:nvSpPr>
        <p:spPr>
          <a:xfrm>
            <a:off x="6302140" y="4293384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2003-06-01</a:t>
            </a:r>
          </a:p>
        </p:txBody>
      </p:sp>
      <p:sp>
        <p:nvSpPr>
          <p:cNvPr id="52" name="가로 글상자 51"/>
          <p:cNvSpPr txBox="1"/>
          <p:nvPr/>
        </p:nvSpPr>
        <p:spPr>
          <a:xfrm>
            <a:off x="6302140" y="4579134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2003-06-02</a:t>
            </a:r>
          </a:p>
        </p:txBody>
      </p:sp>
      <p:sp>
        <p:nvSpPr>
          <p:cNvPr id="53" name="가로 글상자 52"/>
          <p:cNvSpPr txBox="1"/>
          <p:nvPr/>
        </p:nvSpPr>
        <p:spPr>
          <a:xfrm>
            <a:off x="6302140" y="4874409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2003-06-03</a:t>
            </a:r>
          </a:p>
        </p:txBody>
      </p:sp>
      <p:sp>
        <p:nvSpPr>
          <p:cNvPr id="54" name="가로 글상자 53"/>
          <p:cNvSpPr txBox="1"/>
          <p:nvPr/>
        </p:nvSpPr>
        <p:spPr>
          <a:xfrm>
            <a:off x="6302140" y="5141595"/>
            <a:ext cx="1088576" cy="26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2003-06-05</a:t>
            </a:r>
          </a:p>
        </p:txBody>
      </p:sp>
      <p:sp>
        <p:nvSpPr>
          <p:cNvPr id="55" name="가로 글상자 54"/>
          <p:cNvSpPr txBox="1"/>
          <p:nvPr/>
        </p:nvSpPr>
        <p:spPr>
          <a:xfrm>
            <a:off x="6302140" y="5385909"/>
            <a:ext cx="1088576" cy="27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2003-06-05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907626" y="5998244"/>
            <a:ext cx="2756881" cy="3326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57" name="선 56"/>
          <p:cNvCxnSpPr/>
          <p:nvPr/>
        </p:nvCxnSpPr>
        <p:spPr>
          <a:xfrm rot="16200000" flipH="1">
            <a:off x="3165035" y="6164580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선 58"/>
          <p:cNvCxnSpPr/>
          <p:nvPr/>
        </p:nvCxnSpPr>
        <p:spPr>
          <a:xfrm rot="16200000" flipH="1">
            <a:off x="3618224" y="6148637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선 59"/>
          <p:cNvCxnSpPr/>
          <p:nvPr/>
        </p:nvCxnSpPr>
        <p:spPr>
          <a:xfrm rot="16200000" flipH="1">
            <a:off x="5175760" y="6148636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선 60"/>
          <p:cNvCxnSpPr/>
          <p:nvPr/>
        </p:nvCxnSpPr>
        <p:spPr>
          <a:xfrm rot="16200000" flipH="1">
            <a:off x="4171841" y="6164580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선 61"/>
          <p:cNvCxnSpPr/>
          <p:nvPr/>
        </p:nvCxnSpPr>
        <p:spPr>
          <a:xfrm rot="16200000" flipH="1">
            <a:off x="4686189" y="6148636"/>
            <a:ext cx="33267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가로 글상자 62"/>
          <p:cNvSpPr txBox="1"/>
          <p:nvPr/>
        </p:nvSpPr>
        <p:spPr>
          <a:xfrm>
            <a:off x="2907626" y="599824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≪</a:t>
            </a:r>
          </a:p>
        </p:txBody>
      </p:sp>
      <p:sp>
        <p:nvSpPr>
          <p:cNvPr id="65" name="가로 글상자 64"/>
          <p:cNvSpPr txBox="1"/>
          <p:nvPr/>
        </p:nvSpPr>
        <p:spPr>
          <a:xfrm>
            <a:off x="3398046" y="597919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</a:t>
            </a:r>
          </a:p>
        </p:txBody>
      </p:sp>
      <p:sp>
        <p:nvSpPr>
          <p:cNvPr id="66" name="가로 글상자 65"/>
          <p:cNvSpPr txBox="1"/>
          <p:nvPr/>
        </p:nvSpPr>
        <p:spPr>
          <a:xfrm>
            <a:off x="5246182" y="5968366"/>
            <a:ext cx="423745" cy="363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≫</a:t>
            </a:r>
          </a:p>
        </p:txBody>
      </p:sp>
      <p:sp>
        <p:nvSpPr>
          <p:cNvPr id="67" name="가로 글상자 66"/>
          <p:cNvSpPr txBox="1"/>
          <p:nvPr/>
        </p:nvSpPr>
        <p:spPr>
          <a:xfrm>
            <a:off x="4957301" y="5990521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4</a:t>
            </a:r>
          </a:p>
        </p:txBody>
      </p:sp>
      <p:sp>
        <p:nvSpPr>
          <p:cNvPr id="68" name="가로 글상자 67"/>
          <p:cNvSpPr txBox="1"/>
          <p:nvPr/>
        </p:nvSpPr>
        <p:spPr>
          <a:xfrm>
            <a:off x="4466880" y="5998244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</a:t>
            </a:r>
          </a:p>
        </p:txBody>
      </p:sp>
      <p:sp>
        <p:nvSpPr>
          <p:cNvPr id="69" name="가로 글상자 68"/>
          <p:cNvSpPr txBox="1"/>
          <p:nvPr/>
        </p:nvSpPr>
        <p:spPr>
          <a:xfrm>
            <a:off x="3924288" y="5990521"/>
            <a:ext cx="423745" cy="362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2</a:t>
            </a:r>
          </a:p>
        </p:txBody>
      </p:sp>
      <p:sp>
        <p:nvSpPr>
          <p:cNvPr id="70" name="타원 69"/>
          <p:cNvSpPr/>
          <p:nvPr/>
        </p:nvSpPr>
        <p:spPr>
          <a:xfrm>
            <a:off x="1279525" y="342900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1" name="타원 70"/>
          <p:cNvSpPr/>
          <p:nvPr/>
        </p:nvSpPr>
        <p:spPr>
          <a:xfrm>
            <a:off x="2133599" y="382468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2" name="타원 71"/>
          <p:cNvSpPr/>
          <p:nvPr/>
        </p:nvSpPr>
        <p:spPr>
          <a:xfrm>
            <a:off x="2747029" y="58258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5575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3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424" y="1183320"/>
            <a:ext cx="8585231" cy="552926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3768696" y="2963989"/>
            <a:ext cx="4987508" cy="188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귀농에 대한 다양한 정보를 경험해 보세요</a:t>
            </a:r>
            <a:endParaRPr lang="ko-KR" altLang="en-US" sz="1000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5200">
                <a:solidFill>
                  <a:schemeClr val="lt1"/>
                </a:solidFill>
              </a:rPr>
              <a:t>Welcome to </a:t>
            </a:r>
            <a:r>
              <a:rPr lang="ko-KR" altLang="en-US" sz="5200">
                <a:solidFill>
                  <a:schemeClr val="lt1"/>
                </a:solidFill>
              </a:rPr>
              <a:t>          	</a:t>
            </a:r>
            <a:r>
              <a:rPr lang="en-US" altLang="ko-KR" sz="5200">
                <a:solidFill>
                  <a:schemeClr val="lt1"/>
                </a:solidFill>
              </a:rPr>
              <a:t>Jeonnam!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133754" y="4846320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10" name="타원 9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3710817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058127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로그인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10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로그인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18256"/>
              </p:ext>
            </p:extLst>
          </p:nvPr>
        </p:nvGraphicFramePr>
        <p:xfrm>
          <a:off x="8896079" y="195395"/>
          <a:ext cx="3164205" cy="3103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회원관리에서 로그인 아이콘 클릭시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아이디 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비밀번호 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입력된 아이디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 비밀번호를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form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으로 전송하는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아이디 찾기 페이지로 이동 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비밀번호 찾기 페이지로 이동 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회워가입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 페이지로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로그인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966744" y="1448192"/>
            <a:ext cx="771072" cy="339647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로그인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마이페이지</a:t>
            </a:r>
          </a:p>
        </p:txBody>
      </p:sp>
      <p:sp>
        <p:nvSpPr>
          <p:cNvPr id="22" name="타원 21"/>
          <p:cNvSpPr/>
          <p:nvPr/>
        </p:nvSpPr>
        <p:spPr>
          <a:xfrm>
            <a:off x="5414873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11098" y="2945423"/>
            <a:ext cx="302601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ID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아이디를 입력 하시오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11098" y="3484757"/>
            <a:ext cx="302601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비밀번호를 입력 하시오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801204" y="4103077"/>
            <a:ext cx="1454674" cy="363206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login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0502" y="4850424"/>
            <a:ext cx="3229315" cy="38832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ID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회원가입</a:t>
            </a:r>
          </a:p>
        </p:txBody>
      </p:sp>
      <p:sp>
        <p:nvSpPr>
          <p:cNvPr id="27" name="타원 26"/>
          <p:cNvSpPr/>
          <p:nvPr/>
        </p:nvSpPr>
        <p:spPr>
          <a:xfrm>
            <a:off x="2761983" y="3316565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28" name="타원 27"/>
          <p:cNvSpPr/>
          <p:nvPr/>
        </p:nvSpPr>
        <p:spPr>
          <a:xfrm>
            <a:off x="4342022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29" name="타원 28"/>
          <p:cNvSpPr/>
          <p:nvPr/>
        </p:nvSpPr>
        <p:spPr>
          <a:xfrm>
            <a:off x="3282738" y="455734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30" name="타원 29"/>
          <p:cNvSpPr/>
          <p:nvPr/>
        </p:nvSpPr>
        <p:spPr>
          <a:xfrm>
            <a:off x="5255879" y="3968335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31" name="타원 30"/>
          <p:cNvSpPr/>
          <p:nvPr/>
        </p:nvSpPr>
        <p:spPr>
          <a:xfrm>
            <a:off x="7976269" y="1448192"/>
            <a:ext cx="476249" cy="1698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39231" y="1281632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33" name="타원 32"/>
          <p:cNvSpPr/>
          <p:nvPr/>
        </p:nvSpPr>
        <p:spPr>
          <a:xfrm>
            <a:off x="2775904" y="2777231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747508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아이디 찾기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11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아이디 찾기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898782"/>
              </p:ext>
            </p:extLst>
          </p:nvPr>
        </p:nvGraphicFramePr>
        <p:xfrm>
          <a:off x="8896079" y="195395"/>
          <a:ext cx="3164205" cy="1706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찾으려는 아이디의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찾이려는 아이디의 전화번호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입력된 정보를 전송하여 일치하는 회원 정보가 있으면 새로운 화면으로 아이디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ID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745788" y="3429000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홍길동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45788" y="3968335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562740" y="455149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검색</a:t>
            </a:r>
          </a:p>
        </p:txBody>
      </p:sp>
      <p:sp>
        <p:nvSpPr>
          <p:cNvPr id="46" name="타원 45"/>
          <p:cNvSpPr/>
          <p:nvPr/>
        </p:nvSpPr>
        <p:spPr>
          <a:xfrm>
            <a:off x="2505384" y="322629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2470025" y="374438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3333042" y="444225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60986" y="2937947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찾으려는 아이디의 이름과 전화번호를 입력 하시오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721368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아이디 찾기 성공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12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아이디 찾기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검색 버튼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69984"/>
              </p:ext>
            </p:extLst>
          </p:nvPr>
        </p:nvGraphicFramePr>
        <p:xfrm>
          <a:off x="8896079" y="195395"/>
          <a:ext cx="3164205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정보와 일치하는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로그인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비밀번호 찾기 페이지로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ID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745789" y="3499161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gildong11</a:t>
            </a:r>
          </a:p>
        </p:txBody>
      </p:sp>
      <p:sp>
        <p:nvSpPr>
          <p:cNvPr id="44" name="타원 43"/>
          <p:cNvSpPr/>
          <p:nvPr/>
        </p:nvSpPr>
        <p:spPr>
          <a:xfrm>
            <a:off x="5953669" y="3352217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660987" y="3008108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아이디</a:t>
            </a:r>
          </a:p>
        </p:txBody>
      </p:sp>
      <p:sp>
        <p:nvSpPr>
          <p:cNvPr id="46" name="타원 45"/>
          <p:cNvSpPr/>
          <p:nvPr/>
        </p:nvSpPr>
        <p:spPr>
          <a:xfrm>
            <a:off x="5445761" y="423965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66685" y="4407851"/>
            <a:ext cx="3229315" cy="38832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로그인 하기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|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PW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찾기  </a:t>
            </a: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12823" y="4239659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207899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 찾기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13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찾기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28264"/>
              </p:ext>
            </p:extLst>
          </p:nvPr>
        </p:nvGraphicFramePr>
        <p:xfrm>
          <a:off x="8896079" y="195395"/>
          <a:ext cx="3164205" cy="22809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생년월일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정보에 입력된 주민번호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일치하는 아이디의 비밀번호 제공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PW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찾기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585508"/>
            <a:ext cx="8584808" cy="1125952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3545192" y="5131237"/>
            <a:ext cx="1795096" cy="333317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검색</a:t>
            </a:r>
          </a:p>
        </p:txBody>
      </p:sp>
      <p:sp>
        <p:nvSpPr>
          <p:cNvPr id="44" name="타원 43"/>
          <p:cNvSpPr/>
          <p:nvPr/>
        </p:nvSpPr>
        <p:spPr>
          <a:xfrm>
            <a:off x="5171771" y="4963045"/>
            <a:ext cx="337038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555783" y="2703302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회원정보에 입력된 정보 인증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639836" y="3592264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홍길동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39836" y="4029926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주민번호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000220-4457321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38424" y="4454156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47369" y="3124194"/>
            <a:ext cx="3429000" cy="35482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아이디를 입력 하시오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5851281" y="2980919"/>
            <a:ext cx="337038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1" name="타원 50"/>
          <p:cNvSpPr/>
          <p:nvPr/>
        </p:nvSpPr>
        <p:spPr>
          <a:xfrm>
            <a:off x="5812358" y="3424072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2" name="타원 51"/>
          <p:cNvSpPr/>
          <p:nvPr/>
        </p:nvSpPr>
        <p:spPr>
          <a:xfrm>
            <a:off x="5806397" y="3960518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3" name="타원 52"/>
          <p:cNvSpPr/>
          <p:nvPr/>
        </p:nvSpPr>
        <p:spPr>
          <a:xfrm>
            <a:off x="5812358" y="4384747"/>
            <a:ext cx="381922" cy="246819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412755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재설정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14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찾기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PW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재설정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46594"/>
              </p:ext>
            </p:extLst>
          </p:nvPr>
        </p:nvGraphicFramePr>
        <p:xfrm>
          <a:off x="8896079" y="195395"/>
          <a:ext cx="3164205" cy="1569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새로운 비밀번호를 생성한다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일치 여부를 확인한다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비밀번호 업데이트 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/>
                        </a:rPr>
                        <a:t> 로그인 페이지로 넘어간다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PW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재설정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641356" y="2674559"/>
            <a:ext cx="3612173" cy="420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재설정 하기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647368" y="3053197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asdf12345</a:t>
            </a:r>
          </a:p>
        </p:txBody>
      </p:sp>
      <p:sp>
        <p:nvSpPr>
          <p:cNvPr id="45" name="타원 44"/>
          <p:cNvSpPr/>
          <p:nvPr/>
        </p:nvSpPr>
        <p:spPr>
          <a:xfrm>
            <a:off x="5819889" y="288500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49895" y="448374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비밀번호 변경</a:t>
            </a:r>
          </a:p>
        </p:txBody>
      </p:sp>
      <p:sp>
        <p:nvSpPr>
          <p:cNvPr id="47" name="타원 46"/>
          <p:cNvSpPr/>
          <p:nvPr/>
        </p:nvSpPr>
        <p:spPr>
          <a:xfrm>
            <a:off x="5154031" y="4315557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47368" y="3704966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확인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asdf12345</a:t>
            </a:r>
          </a:p>
        </p:txBody>
      </p:sp>
      <p:sp>
        <p:nvSpPr>
          <p:cNvPr id="49" name="타원 48"/>
          <p:cNvSpPr/>
          <p:nvPr/>
        </p:nvSpPr>
        <p:spPr>
          <a:xfrm>
            <a:off x="5819889" y="353677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40716"/>
              </p:ext>
            </p:extLst>
          </p:nvPr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회원 가입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 smtClean="0">
                          <a:solidFill>
                            <a:schemeClr val="dk1"/>
                          </a:solidFill>
                          <a:latin typeface="맑은 고딕"/>
                        </a:rPr>
                        <a:t>15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맑은 고딕"/>
                        </a:rPr>
                        <a:t> 회원가입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5745"/>
              </p:ext>
            </p:extLst>
          </p:nvPr>
        </p:nvGraphicFramePr>
        <p:xfrm>
          <a:off x="8896079" y="195395"/>
          <a:ext cx="3164205" cy="345793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사용할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사용할 비밀번호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이메일 계정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이름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회원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/>
                        </a:rPr>
                        <a:t>주민번호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회원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/>
                        </a:rPr>
                        <a:t>전화번호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취소 버튼 클릭시 이전 화면으로 돌아간다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입력된 회원정보를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form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/>
                        </a:rPr>
                        <a:t>으로 보내는 회원가입 완료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회원가입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711337" y="274403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영어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숫자 혼합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8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자리 이상</a:t>
            </a:r>
          </a:p>
        </p:txBody>
      </p:sp>
      <p:sp>
        <p:nvSpPr>
          <p:cNvPr id="44" name="타원 43"/>
          <p:cNvSpPr/>
          <p:nvPr/>
        </p:nvSpPr>
        <p:spPr>
          <a:xfrm>
            <a:off x="5883858" y="2575842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711337" y="3314069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영어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숫자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+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특수문자 혼합 </a:t>
            </a:r>
            <a:r>
              <a:rPr kumimoji="0" lang="en-US" altLang="ko-KR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8</a:t>
            </a:r>
            <a:r>
              <a:rPr kumimoji="0" lang="ko-KR" altLang="en-US" sz="5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자리 이상</a:t>
            </a:r>
          </a:p>
        </p:txBody>
      </p:sp>
      <p:sp>
        <p:nvSpPr>
          <p:cNvPr id="46" name="타원 45"/>
          <p:cNvSpPr/>
          <p:nvPr/>
        </p:nvSpPr>
        <p:spPr>
          <a:xfrm>
            <a:off x="5893383" y="314587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711337" y="387350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gilgong11@gmail.com</a:t>
            </a:r>
          </a:p>
        </p:txBody>
      </p:sp>
      <p:sp>
        <p:nvSpPr>
          <p:cNvPr id="48" name="타원 47"/>
          <p:cNvSpPr/>
          <p:nvPr/>
        </p:nvSpPr>
        <p:spPr>
          <a:xfrm>
            <a:off x="5883858" y="3705312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701014" y="4448994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 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홍길동</a:t>
            </a:r>
          </a:p>
        </p:txBody>
      </p:sp>
      <p:sp>
        <p:nvSpPr>
          <p:cNvPr id="50" name="타원 49"/>
          <p:cNvSpPr/>
          <p:nvPr/>
        </p:nvSpPr>
        <p:spPr>
          <a:xfrm>
            <a:off x="5873535" y="428080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701014" y="5019028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주민번호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000220-4457321</a:t>
            </a:r>
          </a:p>
        </p:txBody>
      </p:sp>
      <p:sp>
        <p:nvSpPr>
          <p:cNvPr id="52" name="타원 51"/>
          <p:cNvSpPr/>
          <p:nvPr/>
        </p:nvSpPr>
        <p:spPr>
          <a:xfrm>
            <a:off x="5883060" y="485083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701014" y="5578463"/>
            <a:ext cx="3429000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ex)</a:t>
            </a:r>
            <a:r>
              <a:rPr kumimoji="0" lang="ko-KR" altLang="en-US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 </a:t>
            </a:r>
            <a:r>
              <a:rPr kumimoji="0" lang="en-US" altLang="ko-KR" sz="7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010-1234-5678</a:t>
            </a:r>
          </a:p>
        </p:txBody>
      </p:sp>
      <p:sp>
        <p:nvSpPr>
          <p:cNvPr id="54" name="타원 53"/>
          <p:cNvSpPr/>
          <p:nvPr/>
        </p:nvSpPr>
        <p:spPr>
          <a:xfrm>
            <a:off x="5873535" y="54102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043502" y="6230232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취소</a:t>
            </a:r>
          </a:p>
        </p:txBody>
      </p:sp>
      <p:sp>
        <p:nvSpPr>
          <p:cNvPr id="56" name="타원 55"/>
          <p:cNvSpPr/>
          <p:nvPr/>
        </p:nvSpPr>
        <p:spPr>
          <a:xfrm>
            <a:off x="3670080" y="606204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7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982298" y="6230232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회원가입</a:t>
            </a:r>
          </a:p>
        </p:txBody>
      </p:sp>
      <p:sp>
        <p:nvSpPr>
          <p:cNvPr id="58" name="타원 57"/>
          <p:cNvSpPr/>
          <p:nvPr/>
        </p:nvSpPr>
        <p:spPr>
          <a:xfrm>
            <a:off x="6608876" y="6062040"/>
            <a:ext cx="337038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회원가입 성공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회원가입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회원가입 버튼클릭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간략한 회원 가입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로그인 페이지로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환영합니다 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!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238751"/>
            <a:ext cx="8584808" cy="1472709"/>
          </a:xfrm>
          <a:prstGeom prst="rect">
            <a:avLst/>
          </a:prstGeom>
        </p:spPr>
      </p:pic>
      <p:sp>
        <p:nvSpPr>
          <p:cNvPr id="50" name="모서리가 둥근 사각형 설명선 49"/>
          <p:cNvSpPr/>
          <p:nvPr/>
        </p:nvSpPr>
        <p:spPr>
          <a:xfrm>
            <a:off x="2492420" y="2990031"/>
            <a:ext cx="3859194" cy="1037202"/>
          </a:xfrm>
          <a:prstGeom prst="wedgeRoundRectCallout">
            <a:avLst>
              <a:gd name="adj1" fmla="val -37472"/>
              <a:gd name="adj2" fmla="val 66595"/>
              <a:gd name="adj3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환영합니다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홍길동님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!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회원가입에 성공 하였습니다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아이디는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gildong11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입니다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524470" y="4523763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로그인 하기</a:t>
            </a:r>
          </a:p>
        </p:txBody>
      </p:sp>
      <p:sp>
        <p:nvSpPr>
          <p:cNvPr id="52" name="타원 51"/>
          <p:cNvSpPr/>
          <p:nvPr/>
        </p:nvSpPr>
        <p:spPr>
          <a:xfrm>
            <a:off x="5128606" y="43555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53" name="타원 51"/>
          <p:cNvSpPr/>
          <p:nvPr/>
        </p:nvSpPr>
        <p:spPr>
          <a:xfrm>
            <a:off x="2301459" y="282183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001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198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회원에 대한 정보 간략히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이전에 분석한 회원의 매출 예측 정보 리스트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마이페이지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17614" y="403901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</a:t>
            </a:r>
          </a:p>
        </p:txBody>
      </p:sp>
      <p:sp>
        <p:nvSpPr>
          <p:cNvPr id="67" name="타원 66"/>
          <p:cNvSpPr/>
          <p:nvPr/>
        </p:nvSpPr>
        <p:spPr>
          <a:xfrm>
            <a:off x="3861041" y="381187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817614" y="4609049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********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817614" y="516848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홍길동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26573" y="335760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회원정보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141156" y="4147813"/>
            <a:ext cx="2778880" cy="170496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매출 예측 정보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매출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605445" y="3357608"/>
            <a:ext cx="2241108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홍길동님의 매출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,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비용 정보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817614" y="5743974"/>
            <a:ext cx="3234388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010-1234-5678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998585" y="403901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8741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9100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이전에 분석한 회원의 비용 예측 정보 리스트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정보 수정 가능 기능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수익 예측 페이지로 이동하는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비용 및 매출 리스트 삭제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1051961" y="2022156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51961" y="1435779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78198" y="283830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778880" cy="165291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29257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</a:p>
        </p:txBody>
      </p:sp>
      <p:sp>
        <p:nvSpPr>
          <p:cNvPr id="56" name="타원 55"/>
          <p:cNvSpPr/>
          <p:nvPr/>
        </p:nvSpPr>
        <p:spPr>
          <a:xfrm>
            <a:off x="7456918" y="1177345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57" name="타원 56"/>
          <p:cNvSpPr/>
          <p:nvPr/>
        </p:nvSpPr>
        <p:spPr>
          <a:xfrm>
            <a:off x="3382333" y="267011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4</a:t>
            </a:r>
          </a:p>
        </p:txBody>
      </p:sp>
      <p:sp>
        <p:nvSpPr>
          <p:cNvPr id="58" name="타원 57"/>
          <p:cNvSpPr/>
          <p:nvPr/>
        </p:nvSpPr>
        <p:spPr>
          <a:xfrm>
            <a:off x="7173284" y="309261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5</a:t>
            </a:r>
          </a:p>
        </p:txBody>
      </p: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" name="타원 60"/>
          <p:cNvSpPr/>
          <p:nvPr/>
        </p:nvSpPr>
        <p:spPr>
          <a:xfrm>
            <a:off x="5189200" y="1831003"/>
            <a:ext cx="2175045" cy="355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60"/>
          <p:cNvSpPr/>
          <p:nvPr/>
        </p:nvSpPr>
        <p:spPr>
          <a:xfrm>
            <a:off x="6951778" y="2314120"/>
            <a:ext cx="794389" cy="355996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2" name="타원 57"/>
          <p:cNvSpPr/>
          <p:nvPr/>
        </p:nvSpPr>
        <p:spPr>
          <a:xfrm>
            <a:off x="7555206" y="2263944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7170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80" y="195395"/>
          <a:ext cx="3164205" cy="145390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597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9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각 매출 및 비용의 리스트 클릭시 초기비용과 매출에 대한 정보 테이블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9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 본인 확인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1051961" y="2022156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51961" y="1435779"/>
            <a:ext cx="3270249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78198" y="283830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937630" cy="2310596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810663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</a:p>
        </p:txBody>
      </p: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회원관리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마이페이지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" name="타원 60"/>
          <p:cNvSpPr/>
          <p:nvPr/>
        </p:nvSpPr>
        <p:spPr>
          <a:xfrm>
            <a:off x="5079230" y="1844158"/>
            <a:ext cx="2175045" cy="355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5375868" y="2200154"/>
          <a:ext cx="2082823" cy="6381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2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0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초기비용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5,000,000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dk1"/>
                          </a:solidFill>
                          <a:latin typeface="맑은 고딕"/>
                        </a:rPr>
                        <a:t>유지비용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dk1"/>
                          </a:solidFill>
                          <a:latin typeface="맑은 고딕"/>
                        </a:rPr>
                        <a:t>3,000,000</a:t>
                      </a:r>
                      <a:r>
                        <a:rPr lang="ko-KR" altLang="en-US" sz="1000" b="1">
                          <a:solidFill>
                            <a:schemeClr val="dk1"/>
                          </a:solidFill>
                          <a:latin typeface="맑은 고딕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" name="타원 64"/>
          <p:cNvSpPr/>
          <p:nvPr/>
        </p:nvSpPr>
        <p:spPr>
          <a:xfrm>
            <a:off x="4993946" y="202215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66" name="타원 65"/>
          <p:cNvSpPr/>
          <p:nvPr/>
        </p:nvSpPr>
        <p:spPr>
          <a:xfrm>
            <a:off x="1599563" y="2820458"/>
            <a:ext cx="2175045" cy="44035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599563" y="2652266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046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371409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캐러셀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4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285" y="1183320"/>
            <a:ext cx="8557370" cy="552926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171980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&gt;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3768696" y="2963989"/>
            <a:ext cx="4987508" cy="1882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>
                <a:solidFill>
                  <a:schemeClr val="lt1"/>
                </a:solidFill>
              </a:rPr>
              <a:t>귀농에 대한 다양한 정보를 경험해 보세요</a:t>
            </a:r>
            <a:endParaRPr lang="ko-KR" altLang="en-US" sz="1000">
              <a:solidFill>
                <a:schemeClr val="lt1"/>
              </a:solidFill>
            </a:endParaRPr>
          </a:p>
          <a:p>
            <a:pPr lvl="0" algn="r">
              <a:defRPr/>
            </a:pPr>
            <a:r>
              <a:rPr lang="en-US" altLang="ko-KR" sz="5200">
                <a:solidFill>
                  <a:schemeClr val="lt1"/>
                </a:solidFill>
              </a:rPr>
              <a:t>Welcome to </a:t>
            </a:r>
            <a:r>
              <a:rPr lang="ko-KR" altLang="en-US" sz="5200">
                <a:solidFill>
                  <a:schemeClr val="lt1"/>
                </a:solidFill>
              </a:rPr>
              <a:t>          	</a:t>
            </a:r>
            <a:r>
              <a:rPr lang="en-US" altLang="ko-KR" sz="5200">
                <a:solidFill>
                  <a:schemeClr val="lt1"/>
                </a:solidFill>
              </a:rPr>
              <a:t>Jeonnam!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133754" y="4846320"/>
            <a:ext cx="1479550" cy="67024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>
                <a:solidFill>
                  <a:schemeClr val="dk1"/>
                </a:solidFill>
              </a:rPr>
              <a:t>explore more</a:t>
            </a:r>
          </a:p>
        </p:txBody>
      </p:sp>
      <p:sp>
        <p:nvSpPr>
          <p:cNvPr id="10" name="타원 9"/>
          <p:cNvSpPr/>
          <p:nvPr/>
        </p:nvSpPr>
        <p:spPr>
          <a:xfrm>
            <a:off x="362003" y="3730503"/>
            <a:ext cx="441324" cy="482131"/>
          </a:xfrm>
          <a:prstGeom prst="ellipse">
            <a:avLst/>
          </a:prstGeom>
          <a:solidFill>
            <a:srgbClr val="A8D06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1246001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본인 확인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마이페이지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수정 클릭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717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확인을위한 입력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비밀번호 일치 여부를 확인하는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기능의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*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비밀번호가 일치하지 않을 시 이전 화면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회원정보 페이지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맑은 고딕"/>
                        </a:rPr>
                        <a:t>으로 이동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670080" y="1906675"/>
            <a:ext cx="1519465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본인 확인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936" y="5412620"/>
            <a:ext cx="8584808" cy="129884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2058634" y="3610686"/>
            <a:ext cx="4777619" cy="424030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 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비밀번호를 입력 하세요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D9D9D9"/>
                </a:solidFill>
                <a:latin typeface="맑은 고딕"/>
              </a:rPr>
              <a:t>.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451729" y="3092601"/>
            <a:ext cx="3897658" cy="33639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3E6B23"/>
                </a:solidFill>
                <a:latin typeface="맑은 고딕"/>
              </a:rPr>
              <a:t> 본인 확인을 위해 비밀번호를 입력 하시오</a:t>
            </a:r>
          </a:p>
        </p:txBody>
      </p:sp>
      <p:sp>
        <p:nvSpPr>
          <p:cNvPr id="52" name="타원 51"/>
          <p:cNvSpPr/>
          <p:nvPr/>
        </p:nvSpPr>
        <p:spPr>
          <a:xfrm>
            <a:off x="6645292" y="3429000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539761" y="4257025"/>
            <a:ext cx="1616003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확인</a:t>
            </a:r>
          </a:p>
        </p:txBody>
      </p:sp>
      <p:sp>
        <p:nvSpPr>
          <p:cNvPr id="54" name="타원 53"/>
          <p:cNvSpPr/>
          <p:nvPr/>
        </p:nvSpPr>
        <p:spPr>
          <a:xfrm>
            <a:off x="4964803" y="4088833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769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수정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본인 확인 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일치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 정보 수정 가능 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828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</a:rPr>
                        <a:t>각 정보별로 수정가능하도록 프롬프트를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159936" y="1192234"/>
            <a:ext cx="73327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WYC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7966744" y="1192234"/>
            <a:ext cx="771071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회원관리 ∨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6003319" y="1192234"/>
            <a:ext cx="105455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정부지원 정책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7057873" y="1192234"/>
            <a:ext cx="908870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커뮤니티 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4422018" y="1192234"/>
            <a:ext cx="740833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Home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5171771" y="1192234"/>
            <a:ext cx="831547" cy="332827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수익 분석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Times New Roman"/>
              </a:rPr>
              <a:t>∨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1525061"/>
            <a:ext cx="8577880" cy="1103407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3291781" y="1906675"/>
            <a:ext cx="2333239" cy="340178"/>
          </a:xfrm>
          <a:prstGeom prst="flowChartProcess">
            <a:avLst/>
          </a:prstGeom>
          <a:noFill/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수정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75022" y="403901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아이디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75022" y="4609049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비밀번호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********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75022" y="516848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이름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홍길동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26573" y="3357609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회원정보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141156" y="4147813"/>
            <a:ext cx="2778880" cy="170496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매출 예측 정보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매출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매출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605445" y="3357608"/>
            <a:ext cx="2241108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홍길동님의 매출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,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 비용 정보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75022" y="5743974"/>
            <a:ext cx="3376083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전화번호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010-1234-5678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3960144" y="435439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cxnSp>
        <p:nvCxnSpPr>
          <p:cNvPr id="103" name="직선 연결선 102"/>
          <p:cNvCxnSpPr/>
          <p:nvPr/>
        </p:nvCxnSpPr>
        <p:spPr>
          <a:xfrm rot="16200000">
            <a:off x="2192603" y="484131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cxnSp>
        <p:nvCxnSpPr>
          <p:cNvPr id="104" name="직선 연결선 103"/>
          <p:cNvCxnSpPr/>
          <p:nvPr/>
        </p:nvCxnSpPr>
        <p:spPr>
          <a:xfrm rot="16200000">
            <a:off x="2700301" y="598576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cxnSp>
        <p:nvCxnSpPr>
          <p:cNvPr id="105" name="직선 연결선 104"/>
          <p:cNvCxnSpPr/>
          <p:nvPr/>
        </p:nvCxnSpPr>
        <p:spPr>
          <a:xfrm rot="16200000">
            <a:off x="1794367" y="5410272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6897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96079" y="195395"/>
          <a:ext cx="3164205" cy="12242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</a:rPr>
                        <a:t>Description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회원정보 수정사항을 취소하는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AF3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수정된 회원정보를 저장하는 버튼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(DB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맑은 고딕"/>
                        </a:rPr>
                        <a:t>로 보냄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0143" y="1182709"/>
            <a:ext cx="8594601" cy="5528752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936" y="4528156"/>
            <a:ext cx="8584808" cy="2183304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855414" y="2022156"/>
            <a:ext cx="3459237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생년월일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1994-09-23</a:t>
            </a:r>
            <a:endParaRPr kumimoji="0" lang="en-US" altLang="ko-KR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55414" y="1435779"/>
            <a:ext cx="3459237" cy="48357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이메일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gildong12@gmail.com</a:t>
            </a:r>
            <a:endParaRPr kumimoji="0" lang="ko-KR" altLang="en-US" sz="700" b="0" i="0" u="none" strike="noStrike" kern="1200" cap="none" spc="0" normalizeH="0" baseline="0">
              <a:solidFill>
                <a:srgbClr val="D9D9D9"/>
              </a:solidFill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947889" y="2865481"/>
            <a:ext cx="1432239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회원 정보 저장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67287" y="1345537"/>
            <a:ext cx="2778880" cy="165291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홍길동님의 비용 예측 정보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장성시 딸기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나주시 고추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광양시 쌀 비용 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*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목포시 포도 비용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-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삭제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59179" y="3292578"/>
            <a:ext cx="1795096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수익 분석하기</a:t>
            </a:r>
          </a:p>
        </p:txBody>
      </p:sp>
      <p:sp>
        <p:nvSpPr>
          <p:cNvPr id="56" name="타원 55"/>
          <p:cNvSpPr/>
          <p:nvPr/>
        </p:nvSpPr>
        <p:spPr>
          <a:xfrm>
            <a:off x="4123690" y="2662071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55414" y="2865481"/>
            <a:ext cx="1485155" cy="454270"/>
          </a:xfrm>
          <a:prstGeom prst="roundRect">
            <a:avLst>
              <a:gd name="adj" fmla="val 16667"/>
            </a:avLst>
          </a:prstGeom>
          <a:solidFill>
            <a:srgbClr val="D0EEC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</a:rPr>
              <a:t>수정 취소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159936" y="195395"/>
          <a:ext cx="8596930" cy="8592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9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프로젝트명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MZ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세대를 위한 수익 예측 기반 귀농 추천 서비스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마이페이지 수정 화면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화면 경로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본인 확인 페이지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회원정보 일치 </a:t>
                      </a:r>
                      <a:r>
                        <a:rPr lang="en-US" altLang="ko-KR" sz="1200" b="1">
                          <a:solidFill>
                            <a:schemeClr val="dk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200" b="1">
                          <a:solidFill>
                            <a:schemeClr val="dk1"/>
                          </a:solidFill>
                          <a:latin typeface="맑은 고딕"/>
                        </a:rPr>
                        <a:t> 회원 정보 수정 가능 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타원 56"/>
          <p:cNvSpPr/>
          <p:nvPr/>
        </p:nvSpPr>
        <p:spPr>
          <a:xfrm>
            <a:off x="2149608" y="2697289"/>
            <a:ext cx="381922" cy="336384"/>
          </a:xfrm>
          <a:prstGeom prst="ellipse">
            <a:avLst/>
          </a:prstGeom>
          <a:solidFill>
            <a:srgbClr val="FFFF00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75" name="타원 74"/>
          <p:cNvSpPr/>
          <p:nvPr/>
        </p:nvSpPr>
        <p:spPr>
          <a:xfrm>
            <a:off x="637569" y="2760714"/>
            <a:ext cx="1920845" cy="668285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76" name="구부러진 연결선 75"/>
          <p:cNvCxnSpPr>
            <a:endCxn id="77" idx="1"/>
          </p:cNvCxnSpPr>
          <p:nvPr/>
        </p:nvCxnSpPr>
        <p:spPr>
          <a:xfrm>
            <a:off x="1615954" y="3429000"/>
            <a:ext cx="7373959" cy="735141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77" name="모서리가 둥근 직사각형 76"/>
          <p:cNvSpPr/>
          <p:nvPr/>
        </p:nvSpPr>
        <p:spPr>
          <a:xfrm>
            <a:off x="8989913" y="3800127"/>
            <a:ext cx="2255502" cy="728028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수정을 취소 하시겠습니까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?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9968066" y="4192717"/>
            <a:ext cx="548216" cy="2120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확인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0584620" y="4192717"/>
            <a:ext cx="548216" cy="2120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취소</a:t>
            </a:r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9823908" y="4674202"/>
            <a:ext cx="1421507" cy="668285"/>
          </a:xfrm>
          <a:prstGeom prst="wedgeRoundRectCallout">
            <a:avLst>
              <a:gd name="adj1" fmla="val -33120"/>
              <a:gd name="adj2" fmla="val -61407"/>
              <a:gd name="adj3" fmla="val 16667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한컴 바겐세일 B"/>
                <a:ea typeface="한컴 바겐세일 B"/>
              </a:rPr>
              <a:t>수정 취소 버튼 클릭시 컨펌창으로 한번 더 확인 후 리셋 한다</a:t>
            </a:r>
          </a:p>
        </p:txBody>
      </p:sp>
      <p:cxnSp>
        <p:nvCxnSpPr>
          <p:cNvPr id="82" name="직선 연결선 81"/>
          <p:cNvCxnSpPr/>
          <p:nvPr/>
        </p:nvCxnSpPr>
        <p:spPr>
          <a:xfrm rot="16200000">
            <a:off x="3153873" y="1677567"/>
            <a:ext cx="220031" cy="0"/>
          </a:xfrm>
          <a:prstGeom prst="line">
            <a:avLst/>
          </a:prstGeom>
          <a:noFill/>
          <a:ln w="127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53928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890664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박스에 마우스를 올리면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대표사진이 애니메이션과 함께 박스안에 배경이미지로 투명하게 설정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버튼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기능화면으로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중단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95858" y="2373572"/>
            <a:ext cx="260347" cy="15743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3728085" y="1684020"/>
            <a:ext cx="1445528" cy="3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rgbClr val="008000"/>
                </a:solidFill>
              </a:rPr>
              <a:t>MAIN SERVICE</a:t>
            </a:r>
            <a:endParaRPr lang="ko-KR" altLang="en-US" sz="1600" b="1">
              <a:solidFill>
                <a:srgbClr val="008000"/>
              </a:solidFill>
            </a:endParaRPr>
          </a:p>
        </p:txBody>
      </p:sp>
      <p:cxnSp>
        <p:nvCxnSpPr>
          <p:cNvPr id="12" name="선 11"/>
          <p:cNvCxnSpPr/>
          <p:nvPr/>
        </p:nvCxnSpPr>
        <p:spPr>
          <a:xfrm>
            <a:off x="5087889" y="1807845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087889" y="1915102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3538175" y="1807845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3096708" y="1915102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3906475" y="2007061"/>
            <a:ext cx="1661156" cy="33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주요 기능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88759" y="2735522"/>
            <a:ext cx="1998916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59355" y="2641810"/>
            <a:ext cx="1998916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37964" y="2735522"/>
            <a:ext cx="1998916" cy="15743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3532798" y="4590793"/>
            <a:ext cx="1852031" cy="295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008000"/>
                </a:solidFill>
              </a:rPr>
              <a:t>COMMUNITY SERVICE</a:t>
            </a:r>
          </a:p>
        </p:txBody>
      </p:sp>
      <p:cxnSp>
        <p:nvCxnSpPr>
          <p:cNvPr id="21" name="선 20"/>
          <p:cNvCxnSpPr/>
          <p:nvPr/>
        </p:nvCxnSpPr>
        <p:spPr>
          <a:xfrm>
            <a:off x="5304459" y="4675088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선 21"/>
          <p:cNvCxnSpPr/>
          <p:nvPr/>
        </p:nvCxnSpPr>
        <p:spPr>
          <a:xfrm>
            <a:off x="5304459" y="4782345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선 22"/>
          <p:cNvCxnSpPr/>
          <p:nvPr/>
        </p:nvCxnSpPr>
        <p:spPr>
          <a:xfrm>
            <a:off x="3354694" y="4675088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선 23"/>
          <p:cNvCxnSpPr/>
          <p:nvPr/>
        </p:nvCxnSpPr>
        <p:spPr>
          <a:xfrm>
            <a:off x="2913227" y="4782345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가로 글상자 24"/>
          <p:cNvSpPr txBox="1"/>
          <p:nvPr/>
        </p:nvSpPr>
        <p:spPr>
          <a:xfrm>
            <a:off x="3649616" y="4885850"/>
            <a:ext cx="1845765" cy="333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커뮤니티 서비스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88759" y="5394086"/>
            <a:ext cx="3028847" cy="1166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9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808034" y="5394086"/>
            <a:ext cx="3028847" cy="1166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7000" sy="97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900"/>
              <a:t> </a:t>
            </a: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38250" y="2360538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3649616" y="236465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1" name="타원 30"/>
          <p:cNvSpPr/>
          <p:nvPr/>
        </p:nvSpPr>
        <p:spPr>
          <a:xfrm>
            <a:off x="6096000" y="236465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2" name="타원 31"/>
          <p:cNvSpPr/>
          <p:nvPr/>
        </p:nvSpPr>
        <p:spPr>
          <a:xfrm>
            <a:off x="1260135" y="505283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3" name="타원 32"/>
          <p:cNvSpPr/>
          <p:nvPr/>
        </p:nvSpPr>
        <p:spPr>
          <a:xfrm>
            <a:off x="5346033" y="5052833"/>
            <a:ext cx="749967" cy="74996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sx="93000" sy="93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34" name="타원 33"/>
          <p:cNvSpPr/>
          <p:nvPr/>
        </p:nvSpPr>
        <p:spPr>
          <a:xfrm>
            <a:off x="1238250" y="3947951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</a:p>
        </p:txBody>
      </p:sp>
      <p:sp>
        <p:nvSpPr>
          <p:cNvPr id="35" name="타원 34"/>
          <p:cNvSpPr/>
          <p:nvPr/>
        </p:nvSpPr>
        <p:spPr>
          <a:xfrm>
            <a:off x="3718983" y="3947951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096000" y="3963508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123280" y="6198232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72643" y="6198232"/>
            <a:ext cx="374983" cy="36195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rgbClr val="FFE500"/>
                </a:solidFill>
              </a:rPr>
              <a:t>≫</a:t>
            </a:r>
            <a:endParaRPr lang="en-US" altLang="ko-KR">
              <a:solidFill>
                <a:srgbClr val="FFE500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4616" y="2436905"/>
            <a:ext cx="597233" cy="597233"/>
          </a:xfrm>
          <a:prstGeom prst="ellipse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80805" y="2436905"/>
            <a:ext cx="673600" cy="673600"/>
          </a:xfrm>
          <a:prstGeom prst="ellipse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91250" y="2459507"/>
            <a:ext cx="584156" cy="584156"/>
          </a:xfrm>
          <a:prstGeom prst="ellipse">
            <a:avLst/>
          </a:prstGeom>
        </p:spPr>
      </p:pic>
      <p:sp>
        <p:nvSpPr>
          <p:cNvPr id="42" name="가로 글상자 41"/>
          <p:cNvSpPr txBox="1"/>
          <p:nvPr/>
        </p:nvSpPr>
        <p:spPr>
          <a:xfrm>
            <a:off x="1017334" y="3212095"/>
            <a:ext cx="1924468" cy="605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매출 확인</a:t>
            </a:r>
            <a:endParaRPr lang="ko-KR" altLang="en-US" sz="1600"/>
          </a:p>
          <a:p>
            <a:pPr lvl="0">
              <a:defRPr/>
            </a:pPr>
            <a:r>
              <a:rPr lang="ko-KR" altLang="en-US" sz="900"/>
              <a:t>당신이 선호하는 지역과 농작물의 매출을 확인해보세요</a:t>
            </a:r>
            <a:r>
              <a:rPr lang="en-US" altLang="ko-KR" sz="900"/>
              <a:t>.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3466136" y="3219949"/>
            <a:ext cx="1924468" cy="74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수익 확인</a:t>
            </a:r>
          </a:p>
          <a:p>
            <a:pPr lvl="0">
              <a:defRPr/>
            </a:pPr>
            <a:r>
              <a:rPr lang="ko-KR" altLang="en-US" sz="900"/>
              <a:t>농작물 매출과 귀농시 필요한 초기 비용</a:t>
            </a:r>
            <a:r>
              <a:rPr lang="en-US" altLang="ko-KR" sz="900"/>
              <a:t>,</a:t>
            </a:r>
            <a:r>
              <a:rPr lang="ko-KR" altLang="en-US" sz="900"/>
              <a:t> 운영 비용을 종합한 수익을 확인해 보세요</a:t>
            </a:r>
            <a:r>
              <a:rPr lang="en-US" altLang="ko-KR" sz="900"/>
              <a:t>.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5883733" y="3296149"/>
            <a:ext cx="1924468" cy="588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정부지원 정책 확인</a:t>
            </a:r>
            <a:endParaRPr lang="ko-KR" altLang="en-US" sz="1600" b="1"/>
          </a:p>
          <a:p>
            <a:pPr lvl="0">
              <a:defRPr/>
            </a:pPr>
            <a:r>
              <a:rPr lang="ko-KR" altLang="en-US" sz="900"/>
              <a:t>지자체별 정부지원 정책을 확인해보세요</a:t>
            </a:r>
            <a:r>
              <a:rPr lang="en-US" altLang="ko-KR" sz="900"/>
              <a:t>.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58484" y="5140694"/>
            <a:ext cx="582984" cy="582984"/>
          </a:xfrm>
          <a:prstGeom prst="ellipse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34951" y="5136916"/>
            <a:ext cx="586762" cy="586762"/>
          </a:xfrm>
          <a:prstGeom prst="ellipse">
            <a:avLst/>
          </a:prstGeom>
        </p:spPr>
      </p:pic>
      <p:sp>
        <p:nvSpPr>
          <p:cNvPr id="47" name="가로 글상자 46"/>
          <p:cNvSpPr txBox="1"/>
          <p:nvPr/>
        </p:nvSpPr>
        <p:spPr>
          <a:xfrm>
            <a:off x="2010102" y="5723678"/>
            <a:ext cx="1896373" cy="54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지역축제 </a:t>
            </a:r>
            <a:r>
              <a:rPr lang="en-US" altLang="ko-KR" sz="1400" b="1"/>
              <a:t>&amp;</a:t>
            </a:r>
            <a:r>
              <a:rPr lang="ko-KR" altLang="en-US" sz="1400" b="1"/>
              <a:t> 문화행사</a:t>
            </a:r>
          </a:p>
          <a:p>
            <a:pPr lvl="0">
              <a:defRPr/>
            </a:pPr>
            <a:r>
              <a:rPr lang="ko-KR" altLang="en-US" sz="800"/>
              <a:t>전라남도에서 제공하는 다양한 농촌 체험 활동 및 문화행사를 즐겨 보세요</a:t>
            </a:r>
            <a:r>
              <a:rPr lang="en-US" altLang="ko-KR" sz="800"/>
              <a:t>.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5827219" y="5723678"/>
            <a:ext cx="1896373" cy="54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귀농 성공사례</a:t>
            </a:r>
          </a:p>
          <a:p>
            <a:pPr lvl="0">
              <a:defRPr/>
            </a:pPr>
            <a:r>
              <a:rPr lang="ko-KR" altLang="en-US" sz="800"/>
              <a:t>당신의 성공 노하우를 다른 사람과 공유해 보세요</a:t>
            </a:r>
            <a:r>
              <a:rPr lang="en-US" altLang="ko-KR" sz="800"/>
              <a:t>.</a:t>
            </a:r>
          </a:p>
        </p:txBody>
      </p:sp>
      <p:sp>
        <p:nvSpPr>
          <p:cNvPr id="49" name="타원 48"/>
          <p:cNvSpPr/>
          <p:nvPr/>
        </p:nvSpPr>
        <p:spPr>
          <a:xfrm>
            <a:off x="903034" y="277370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0" name="타원 49"/>
          <p:cNvSpPr/>
          <p:nvPr/>
        </p:nvSpPr>
        <p:spPr>
          <a:xfrm>
            <a:off x="1095375" y="3805471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1" name="타원 50"/>
          <p:cNvSpPr/>
          <p:nvPr/>
        </p:nvSpPr>
        <p:spPr>
          <a:xfrm>
            <a:off x="3354694" y="273552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5810250" y="275870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3" name="타원 52"/>
          <p:cNvSpPr/>
          <p:nvPr/>
        </p:nvSpPr>
        <p:spPr>
          <a:xfrm>
            <a:off x="974385" y="53940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4837530" y="5394086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5" name="타원 54"/>
          <p:cNvSpPr/>
          <p:nvPr/>
        </p:nvSpPr>
        <p:spPr>
          <a:xfrm>
            <a:off x="3618183" y="385952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6" name="타원 55"/>
          <p:cNvSpPr/>
          <p:nvPr/>
        </p:nvSpPr>
        <p:spPr>
          <a:xfrm>
            <a:off x="5953125" y="393123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7" name="타원 56"/>
          <p:cNvSpPr/>
          <p:nvPr/>
        </p:nvSpPr>
        <p:spPr>
          <a:xfrm>
            <a:off x="929768" y="61230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" name="타원 57"/>
          <p:cNvSpPr/>
          <p:nvPr/>
        </p:nvSpPr>
        <p:spPr>
          <a:xfrm>
            <a:off x="4980405" y="61230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타원 58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422003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2573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지역 축제와 문화 행사 각각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4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가지 정도를 미리제공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이미지 클릭시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90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3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행사 및 축제의 이름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행사 및 축제에 대한 상세 정보를 얻을 수 있는 사이트로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중단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86308" y="3963508"/>
            <a:ext cx="260347" cy="15743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2877960" y="1938801"/>
            <a:ext cx="2651579" cy="2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12" name="선 11"/>
          <p:cNvCxnSpPr/>
          <p:nvPr/>
        </p:nvCxnSpPr>
        <p:spPr>
          <a:xfrm>
            <a:off x="5306656" y="202309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>
            <a:off x="5313322" y="213035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>
            <a:off x="2661756" y="2023096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2220289" y="2130353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2884639" y="2206589"/>
            <a:ext cx="2709365" cy="44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8949" y="2674620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472410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52428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79977" y="2659062"/>
            <a:ext cx="1731339" cy="130793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650874" y="366696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섬진강 끝들마을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2669907" y="3651406"/>
            <a:ext cx="1731341" cy="299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완도 신학 마을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4752452" y="366696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에코 왕곡 마을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6622852" y="3686013"/>
            <a:ext cx="1731340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메아리 창조 마을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3827" y="2655570"/>
            <a:ext cx="1706461" cy="101139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72410" y="2674620"/>
            <a:ext cx="1731339" cy="976786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98341" y="2659062"/>
            <a:ext cx="1785427" cy="1063597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79977" y="2655570"/>
            <a:ext cx="1731340" cy="106709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29" name="가로 글상자 28"/>
          <p:cNvSpPr txBox="1"/>
          <p:nvPr/>
        </p:nvSpPr>
        <p:spPr>
          <a:xfrm>
            <a:off x="3039885" y="4058984"/>
            <a:ext cx="2651579" cy="26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8000"/>
                </a:solidFill>
              </a:rPr>
              <a:t>LOCAL FESTIVAL &amp; CULTURAL EVENT</a:t>
            </a:r>
          </a:p>
        </p:txBody>
      </p:sp>
      <p:cxnSp>
        <p:nvCxnSpPr>
          <p:cNvPr id="30" name="선 29"/>
          <p:cNvCxnSpPr/>
          <p:nvPr/>
        </p:nvCxnSpPr>
        <p:spPr>
          <a:xfrm>
            <a:off x="5468581" y="4143279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선 30"/>
          <p:cNvCxnSpPr/>
          <p:nvPr/>
        </p:nvCxnSpPr>
        <p:spPr>
          <a:xfrm>
            <a:off x="5475247" y="4250536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>
            <a:off x="2823682" y="4143279"/>
            <a:ext cx="222883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>
            <a:off x="2382215" y="4250536"/>
            <a:ext cx="66435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3046565" y="4326772"/>
            <a:ext cx="2709365" cy="45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전라남도에서 제공하는</a:t>
            </a:r>
          </a:p>
          <a:p>
            <a:pPr lvl="0">
              <a:defRPr/>
            </a:pPr>
            <a:r>
              <a:rPr lang="ko-KR" altLang="en-US" sz="1200" b="1"/>
              <a:t>다양한 농촌 체험 활동을 즐겨보세요.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88950" y="4795203"/>
            <a:ext cx="1731339" cy="17143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72410" y="4779645"/>
            <a:ext cx="1731339" cy="17298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552428" y="4779645"/>
            <a:ext cx="1731339" cy="17298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40" name="가로 글상자 39"/>
          <p:cNvSpPr txBox="1"/>
          <p:nvPr/>
        </p:nvSpPr>
        <p:spPr>
          <a:xfrm>
            <a:off x="513827" y="5935818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곡성 세계 장미 축제</a:t>
            </a:r>
          </a:p>
          <a:p>
            <a:pPr lvl="0">
              <a:defRPr/>
            </a:pPr>
            <a:r>
              <a:rPr lang="en-US" altLang="ko-KR" sz="1400" b="1">
                <a:solidFill>
                  <a:srgbClr val="5F7E3F"/>
                </a:solidFill>
              </a:rPr>
              <a:t>23.05.20~23.05.29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2507981" y="5935818"/>
            <a:ext cx="1731341" cy="51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영광 법성포 단오제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23.06.22 ~ 23.06.25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4602911" y="5969593"/>
            <a:ext cx="1731340" cy="448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곡성 아이스크림 페스티벌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23.07.14 ~ 23.07.16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79977" y="4750698"/>
            <a:ext cx="1731339" cy="17588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76200" sx="98000" sy="98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 b="1">
              <a:solidFill>
                <a:srgbClr val="000000"/>
              </a:solidFill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6527602" y="5932326"/>
            <a:ext cx="1731340" cy="516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정남진 장흥 물축제</a:t>
            </a:r>
          </a:p>
          <a:p>
            <a:pPr lvl="0">
              <a:defRPr/>
            </a:pPr>
            <a:r>
              <a:rPr lang="ko-KR" altLang="en-US" sz="1400" b="1">
                <a:solidFill>
                  <a:srgbClr val="5F7E3F"/>
                </a:solidFill>
              </a:rPr>
              <a:t>23.07.29 ~ 23.08.06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3827" y="4795203"/>
            <a:ext cx="1731339" cy="1137123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72410" y="4795203"/>
            <a:ext cx="1731339" cy="117439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14850" y="4750698"/>
            <a:ext cx="1768918" cy="1218895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483792" y="4750698"/>
            <a:ext cx="1727524" cy="1181628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50" name="타원 49"/>
          <p:cNvSpPr/>
          <p:nvPr/>
        </p:nvSpPr>
        <p:spPr>
          <a:xfrm>
            <a:off x="2773198" y="165384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타원 50"/>
          <p:cNvSpPr/>
          <p:nvPr/>
        </p:nvSpPr>
        <p:spPr>
          <a:xfrm>
            <a:off x="513827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2" name="타원 51"/>
          <p:cNvSpPr/>
          <p:nvPr/>
        </p:nvSpPr>
        <p:spPr>
          <a:xfrm>
            <a:off x="2507981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타원 52"/>
          <p:cNvSpPr/>
          <p:nvPr/>
        </p:nvSpPr>
        <p:spPr>
          <a:xfrm>
            <a:off x="4514850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타원 53"/>
          <p:cNvSpPr/>
          <p:nvPr/>
        </p:nvSpPr>
        <p:spPr>
          <a:xfrm>
            <a:off x="6527602" y="253214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5" name="타원 54"/>
          <p:cNvSpPr/>
          <p:nvPr/>
        </p:nvSpPr>
        <p:spPr>
          <a:xfrm>
            <a:off x="513827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6" name="타원 55"/>
          <p:cNvSpPr/>
          <p:nvPr/>
        </p:nvSpPr>
        <p:spPr>
          <a:xfrm>
            <a:off x="2507981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7" name="타원 56"/>
          <p:cNvSpPr/>
          <p:nvPr/>
        </p:nvSpPr>
        <p:spPr>
          <a:xfrm>
            <a:off x="4552428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" name="타원 57"/>
          <p:cNvSpPr/>
          <p:nvPr/>
        </p:nvSpPr>
        <p:spPr>
          <a:xfrm>
            <a:off x="6527602" y="4750698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타원 58"/>
          <p:cNvSpPr/>
          <p:nvPr/>
        </p:nvSpPr>
        <p:spPr>
          <a:xfrm>
            <a:off x="513827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0" name="타원 59"/>
          <p:cNvSpPr/>
          <p:nvPr/>
        </p:nvSpPr>
        <p:spPr>
          <a:xfrm>
            <a:off x="2518882" y="3821029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1" name="타원 60"/>
          <p:cNvSpPr/>
          <p:nvPr/>
        </p:nvSpPr>
        <p:spPr>
          <a:xfrm>
            <a:off x="4514850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2" name="타원 61"/>
          <p:cNvSpPr/>
          <p:nvPr/>
        </p:nvSpPr>
        <p:spPr>
          <a:xfrm>
            <a:off x="6384727" y="3858320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3" name="타원 62"/>
          <p:cNvSpPr/>
          <p:nvPr/>
        </p:nvSpPr>
        <p:spPr>
          <a:xfrm>
            <a:off x="346074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4" name="타원 63"/>
          <p:cNvSpPr/>
          <p:nvPr/>
        </p:nvSpPr>
        <p:spPr>
          <a:xfrm>
            <a:off x="2329535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5" name="타원 64"/>
          <p:cNvSpPr/>
          <p:nvPr/>
        </p:nvSpPr>
        <p:spPr>
          <a:xfrm>
            <a:off x="4409553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6" name="타원 65"/>
          <p:cNvSpPr/>
          <p:nvPr/>
        </p:nvSpPr>
        <p:spPr>
          <a:xfrm>
            <a:off x="6334251" y="596959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타원 66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17966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1346705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09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1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각 링크 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해당 기능 화면으로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7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2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클릭 시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,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 </a:t>
                      </a:r>
                      <a:r>
                        <a:rPr kumimoji="0" lang="en-US" altLang="ko-KR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WYC</a:t>
                      </a: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팀 깃허브로 이동</a:t>
                      </a:r>
                    </a:p>
                  </a:txBody>
                  <a:tcPr marL="91425" marR="91425" marT="45704" marB="45704" anchor="ctr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화면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1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하단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,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푸터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170949" y="1214435"/>
            <a:ext cx="1464170" cy="4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WYC</a:t>
            </a:r>
          </a:p>
        </p:txBody>
      </p:sp>
      <p:sp>
        <p:nvSpPr>
          <p:cNvPr id="8" name="가로 글상자 7"/>
          <p:cNvSpPr txBox="1"/>
          <p:nvPr/>
        </p:nvSpPr>
        <p:spPr>
          <a:xfrm>
            <a:off x="4203749" y="1306748"/>
            <a:ext cx="4552455" cy="284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/>
              <a:t>Home</a:t>
            </a:r>
            <a:r>
              <a:rPr lang="ko-KR" altLang="en-US" sz="1300"/>
              <a:t>   </a:t>
            </a:r>
            <a:r>
              <a:rPr lang="en-US" altLang="ko-KR" sz="1300"/>
              <a:t> </a:t>
            </a:r>
            <a:r>
              <a:rPr lang="ko-KR" altLang="en-US" sz="1300"/>
              <a:t>수익분석</a:t>
            </a:r>
            <a:r>
              <a:rPr lang="ko-KR" altLang="en-US" sz="1300" b="1"/>
              <a:t>∨</a:t>
            </a:r>
            <a:r>
              <a:rPr lang="ko-KR" altLang="en-US" sz="1300"/>
              <a:t>   정부지원 정책들   커뮤니티</a:t>
            </a:r>
            <a:r>
              <a:rPr lang="ko-KR" altLang="en-US" sz="1300" b="1"/>
              <a:t>∨</a:t>
            </a:r>
            <a:r>
              <a:rPr lang="ko-KR" altLang="en-US" sz="1300"/>
              <a:t>   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05406" y="1214435"/>
            <a:ext cx="241249" cy="549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95856" y="5595403"/>
            <a:ext cx="260347" cy="1117179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29" y="2012950"/>
            <a:ext cx="8343926" cy="3365500"/>
          </a:xfrm>
          <a:prstGeom prst="rect">
            <a:avLst/>
          </a:prstGeom>
          <a:solidFill>
            <a:srgbClr val="29471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1424" y="5378450"/>
            <a:ext cx="8334432" cy="93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가로 글상자 13"/>
          <p:cNvSpPr txBox="1"/>
          <p:nvPr/>
        </p:nvSpPr>
        <p:spPr>
          <a:xfrm>
            <a:off x="425449" y="2373572"/>
            <a:ext cx="2641601" cy="158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Our Office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  </a:t>
            </a:r>
            <a:r>
              <a:rPr lang="en-US" altLang="ko-KR" sz="1500">
                <a:solidFill>
                  <a:schemeClr val="lt1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 </a:t>
            </a:r>
            <a:r>
              <a:rPr lang="ko-KR" altLang="en-US" sz="1500">
                <a:solidFill>
                  <a:srgbClr val="D9D9D9"/>
                </a:solidFill>
              </a:rPr>
              <a:t>서울시 마포구 신촌로 </a:t>
            </a:r>
            <a:r>
              <a:rPr lang="en-US" altLang="ko-KR" sz="1500">
                <a:solidFill>
                  <a:srgbClr val="D9D9D9"/>
                </a:solidFill>
              </a:rPr>
              <a:t>104</a:t>
            </a:r>
            <a:r>
              <a:rPr lang="ko-KR" altLang="en-US" sz="1500">
                <a:solidFill>
                  <a:srgbClr val="D9D9D9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4</a:t>
            </a:r>
            <a:r>
              <a:rPr lang="ko-KR" altLang="en-US" sz="1500">
                <a:solidFill>
                  <a:srgbClr val="D9D9D9"/>
                </a:solidFill>
              </a:rPr>
              <a:t>층</a:t>
            </a:r>
            <a:r>
              <a:rPr lang="en-US" altLang="ko-KR" sz="1500">
                <a:solidFill>
                  <a:srgbClr val="D9D9D9"/>
                </a:solidFill>
              </a:rPr>
              <a:t>,</a:t>
            </a:r>
            <a:r>
              <a:rPr lang="ko-KR" altLang="en-US" sz="1500">
                <a:solidFill>
                  <a:srgbClr val="D9D9D9"/>
                </a:solidFill>
              </a:rPr>
              <a:t> </a:t>
            </a:r>
            <a:r>
              <a:rPr lang="en-US" altLang="ko-KR" sz="1500">
                <a:solidFill>
                  <a:srgbClr val="D9D9D9"/>
                </a:solidFill>
              </a:rPr>
              <a:t>5</a:t>
            </a:r>
            <a:r>
              <a:rPr lang="ko-KR" altLang="en-US" sz="1500">
                <a:solidFill>
                  <a:srgbClr val="D9D9D9"/>
                </a:solidFill>
              </a:rPr>
              <a:t>층 그린컴퓨터</a:t>
            </a:r>
          </a:p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    </a:t>
            </a:r>
            <a:r>
              <a:rPr lang="en-US" altLang="ko-KR" sz="1500">
                <a:solidFill>
                  <a:srgbClr val="D9D9D9"/>
                </a:solidFill>
              </a:rPr>
              <a:t>02-715-2111</a:t>
            </a:r>
          </a:p>
          <a:p>
            <a:pPr lvl="0">
              <a:defRPr/>
            </a:pPr>
            <a:r>
              <a:rPr lang="ko-KR" altLang="en-US" sz="1500">
                <a:solidFill>
                  <a:srgbClr val="D9D9D9"/>
                </a:solidFill>
              </a:rPr>
              <a:t>    </a:t>
            </a:r>
            <a:r>
              <a:rPr lang="en-US" altLang="ko-KR" sz="1500">
                <a:solidFill>
                  <a:srgbClr val="D9D9D9"/>
                </a:solidFill>
              </a:rPr>
              <a:t>http://sinchon.greenart.co.kr</a:t>
            </a:r>
          </a:p>
        </p:txBody>
      </p:sp>
      <p:sp>
        <p:nvSpPr>
          <p:cNvPr id="15" name="가로 글상자 14"/>
          <p:cNvSpPr txBox="1"/>
          <p:nvPr/>
        </p:nvSpPr>
        <p:spPr>
          <a:xfrm>
            <a:off x="3067050" y="2373572"/>
            <a:ext cx="2616200" cy="191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Quick Links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매출 확인</a:t>
            </a:r>
            <a:r>
              <a:rPr lang="en-US" altLang="ko-KR" sz="1400">
                <a:solidFill>
                  <a:srgbClr val="D9D9D9"/>
                </a:solidFill>
              </a:rPr>
              <a:t>(</a:t>
            </a:r>
            <a:r>
              <a:rPr lang="ko-KR" altLang="en-US" sz="1400">
                <a:solidFill>
                  <a:srgbClr val="D9D9D9"/>
                </a:solidFill>
              </a:rPr>
              <a:t>농작물 우선</a:t>
            </a:r>
            <a:r>
              <a:rPr lang="en-US" altLang="ko-KR" sz="1400">
                <a:solidFill>
                  <a:srgbClr val="D9D9D9"/>
                </a:solidFill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매출 확인</a:t>
            </a:r>
            <a:r>
              <a:rPr lang="en-US" altLang="ko-KR" sz="1400">
                <a:solidFill>
                  <a:srgbClr val="D9D9D9"/>
                </a:solidFill>
              </a:rPr>
              <a:t>(</a:t>
            </a:r>
            <a:r>
              <a:rPr lang="ko-KR" altLang="en-US" sz="1400">
                <a:solidFill>
                  <a:srgbClr val="D9D9D9"/>
                </a:solidFill>
              </a:rPr>
              <a:t>지역 우선</a:t>
            </a:r>
            <a:r>
              <a:rPr lang="en-US" altLang="ko-KR" sz="1400">
                <a:solidFill>
                  <a:srgbClr val="D9D9D9"/>
                </a:solidFill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비용 조회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수익 확인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정부지원 정책들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&gt;</a:t>
            </a:r>
            <a:r>
              <a:rPr lang="ko-KR" altLang="en-US" sz="1400">
                <a:solidFill>
                  <a:srgbClr val="D9D9D9"/>
                </a:solidFill>
              </a:rPr>
              <a:t>지역축제 </a:t>
            </a:r>
            <a:r>
              <a:rPr lang="en-US" altLang="ko-KR" sz="1400">
                <a:solidFill>
                  <a:srgbClr val="D9D9D9"/>
                </a:solidFill>
              </a:rPr>
              <a:t>&amp;</a:t>
            </a:r>
            <a:r>
              <a:rPr lang="ko-KR" altLang="en-US" sz="1400">
                <a:solidFill>
                  <a:srgbClr val="D9D9D9"/>
                </a:solidFill>
              </a:rPr>
              <a:t> 문화행사</a:t>
            </a:r>
          </a:p>
        </p:txBody>
      </p:sp>
      <p:sp>
        <p:nvSpPr>
          <p:cNvPr id="16" name="가로 글상자 15"/>
          <p:cNvSpPr txBox="1"/>
          <p:nvPr/>
        </p:nvSpPr>
        <p:spPr>
          <a:xfrm>
            <a:off x="5683250" y="2373572"/>
            <a:ext cx="2590800" cy="191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Business Hours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Monday-Friday</a:t>
            </a:r>
            <a:endParaRPr lang="en-US" altLang="ko-KR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09:30 am - 06:20 pm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Saturday</a:t>
            </a:r>
            <a:endParaRPr lang="en-US" altLang="ko-KR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Closed</a:t>
            </a:r>
          </a:p>
          <a:p>
            <a:pPr lvl="0">
              <a:defRPr/>
            </a:pPr>
            <a:r>
              <a:rPr lang="en-US" altLang="ko-KR" sz="1400">
                <a:solidFill>
                  <a:srgbClr val="D9D9D9"/>
                </a:solidFill>
              </a:rPr>
              <a:t>Sunday</a:t>
            </a:r>
            <a:endParaRPr lang="en-US" altLang="ko-KR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Closed</a:t>
            </a:r>
          </a:p>
        </p:txBody>
      </p:sp>
      <p:sp>
        <p:nvSpPr>
          <p:cNvPr id="17" name="타원 16"/>
          <p:cNvSpPr/>
          <p:nvPr/>
        </p:nvSpPr>
        <p:spPr>
          <a:xfrm>
            <a:off x="425449" y="4284345"/>
            <a:ext cx="635000" cy="5353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00" b="1">
                <a:solidFill>
                  <a:schemeClr val="dk1"/>
                </a:solidFill>
              </a:rPr>
              <a:t>Git</a:t>
            </a:r>
          </a:p>
        </p:txBody>
      </p:sp>
      <p:sp>
        <p:nvSpPr>
          <p:cNvPr id="18" name="가로 글상자 17"/>
          <p:cNvSpPr txBox="1"/>
          <p:nvPr/>
        </p:nvSpPr>
        <p:spPr>
          <a:xfrm>
            <a:off x="425449" y="5689492"/>
            <a:ext cx="3772397" cy="31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ⓒ</a:t>
            </a:r>
            <a:r>
              <a:rPr lang="en-US" altLang="ko-KR" sz="1500" b="1">
                <a:solidFill>
                  <a:srgbClr val="759E31"/>
                </a:solidFill>
              </a:rPr>
              <a:t>WYC - Turning to Farm</a:t>
            </a:r>
            <a:r>
              <a:rPr lang="en-US" altLang="ko-KR" sz="1500" b="1"/>
              <a:t>, All Right Reserved.</a:t>
            </a:r>
          </a:p>
        </p:txBody>
      </p:sp>
      <p:sp>
        <p:nvSpPr>
          <p:cNvPr id="19" name="가로 글상자 18"/>
          <p:cNvSpPr txBox="1"/>
          <p:nvPr/>
        </p:nvSpPr>
        <p:spPr>
          <a:xfrm>
            <a:off x="5845397" y="5689492"/>
            <a:ext cx="2650459" cy="365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Designed by </a:t>
            </a:r>
            <a:r>
              <a:rPr lang="en-US" altLang="ko-KR">
                <a:solidFill>
                  <a:srgbClr val="759E31"/>
                </a:solidFill>
              </a:rPr>
              <a:t>Team WYC</a:t>
            </a:r>
          </a:p>
        </p:txBody>
      </p:sp>
      <p:sp>
        <p:nvSpPr>
          <p:cNvPr id="20" name="타원 19"/>
          <p:cNvSpPr/>
          <p:nvPr/>
        </p:nvSpPr>
        <p:spPr>
          <a:xfrm>
            <a:off x="2924175" y="2231092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425449" y="4141865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" name="타원 21"/>
          <p:cNvSpPr/>
          <p:nvPr/>
        </p:nvSpPr>
        <p:spPr>
          <a:xfrm>
            <a:off x="600074" y="5452923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타원 22"/>
          <p:cNvSpPr/>
          <p:nvPr/>
        </p:nvSpPr>
        <p:spPr>
          <a:xfrm>
            <a:off x="6978650" y="5587204"/>
            <a:ext cx="285750" cy="2849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타원 23"/>
          <p:cNvSpPr/>
          <p:nvPr/>
        </p:nvSpPr>
        <p:spPr>
          <a:xfrm>
            <a:off x="8056143" y="6242363"/>
            <a:ext cx="449262" cy="457200"/>
          </a:xfrm>
          <a:prstGeom prst="ellipse">
            <a:avLst/>
          </a:prstGeom>
          <a:solidFill>
            <a:srgbClr val="759E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305685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/>
          <p:nvPr/>
        </p:nvGraphicFramePr>
        <p:xfrm>
          <a:off x="8895862" y="195881"/>
          <a:ext cx="3160846" cy="2613351"/>
        </p:xfrm>
        <a:graphic>
          <a:graphicData uri="http://schemas.openxmlformats.org/drawingml/2006/table">
            <a:tbl>
              <a:tblPr firstRow="1" bandRow="1"/>
              <a:tblGrid>
                <a:gridCol w="75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150">
                <a:tc gridSpan="2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Description</a:t>
                      </a:r>
                    </a:p>
                  </a:txBody>
                  <a:tcPr marL="91425" marR="91425" marT="45704" marB="45704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0" i="0" baseline="0">
                          <a:solidFill>
                            <a:schemeClr val="tx1"/>
                          </a:solidFill>
                          <a:latin typeface="한컴 바겐세일 B"/>
                          <a:ea typeface="한컴 바겐세일 B"/>
                        </a:rPr>
                        <a:t>메뉴 아이콘 – 주요 서비스의 제목 목록을 생성</a:t>
                      </a:r>
                    </a:p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0" lang="ko-KR" altLang="en-US" sz="1300" b="0" i="0">
                        <a:solidFill>
                          <a:schemeClr val="tx1"/>
                        </a:solidFill>
                        <a:latin typeface="한컴 바겐세일 B"/>
                        <a:ea typeface="한컴 바겐세일 B"/>
                      </a:endParaRPr>
                    </a:p>
                  </a:txBody>
                  <a:tcPr marL="91425" marR="91425" marT="45704" marB="45704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4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페이지 안내 문구</a:t>
                      </a:r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농작물 리스트</a:t>
                      </a:r>
                      <a:r>
                        <a:rPr lang="en-US" altLang="ko-KR" sz="1400"/>
                        <a:t>- </a:t>
                      </a:r>
                      <a:r>
                        <a:rPr lang="ko-KR" altLang="en-US" sz="1400"/>
                        <a:t>추천 농작물 리스트를</a:t>
                      </a:r>
                      <a:r>
                        <a:rPr lang="ko-KR" altLang="en-US" sz="1400" baseline="0"/>
                        <a:t> 제시하고</a:t>
                      </a:r>
                      <a:r>
                        <a:rPr lang="en-US" altLang="ko-KR" sz="1400" baseline="0"/>
                        <a:t>, </a:t>
                      </a:r>
                      <a:r>
                        <a:rPr lang="ko-KR" altLang="en-US" sz="1400" baseline="0"/>
                        <a:t>각 농작물들은 체크할 수 있도록 체크박스로 구현한다</a:t>
                      </a:r>
                      <a:r>
                        <a:rPr lang="en-US" altLang="ko-KR" sz="1400" baseline="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56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AF3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/>
                        <a:t>농작물 체크박스를 클릭시 재배 가능 지역이 버튼 형식의 리스트로 생성된다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9"/>
          <p:cNvSpPr/>
          <p:nvPr/>
        </p:nvSpPr>
        <p:spPr>
          <a:xfrm>
            <a:off x="151930" y="1183320"/>
            <a:ext cx="8594725" cy="552926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/>
          <p:nvPr/>
        </p:nvGraphicFramePr>
        <p:xfrm>
          <a:off x="161424" y="195881"/>
          <a:ext cx="8594780" cy="858691"/>
        </p:xfrm>
        <a:graphic>
          <a:graphicData uri="http://schemas.openxmlformats.org/drawingml/2006/table">
            <a:tbl>
              <a:tblPr firstRow="1" bandRow="1"/>
              <a:tblGrid>
                <a:gridCol w="110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89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프로젝트명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MZ세대를 위한 수익 예측 기반 귀농 추천 서비스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설명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 선택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페이지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2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5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화면 경로</a:t>
                      </a: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BE5C8">
                        <a:alpha val="10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수익 분석 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-&gt; 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매출 확인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농작물 우선</a:t>
                      </a:r>
                      <a:r>
                        <a:rPr kumimoji="0" lang="en-US" altLang="ko-KR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)</a:t>
                      </a:r>
                      <a:endParaRPr kumimoji="0" lang="ko-KR" altLang="en-US" sz="1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  <a:cs typeface="+mn-cs"/>
                      </a:endParaRPr>
                    </a:p>
                  </a:txBody>
                  <a:tcPr marL="91433" marR="91433" marT="45690" marB="45690" anchor="ctr">
                    <a:lnL w="19089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89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  <a:cs typeface="+mn-cs"/>
                        </a:rPr>
                        <a:t>메인 페이지</a:t>
                      </a:r>
                    </a:p>
                  </a:txBody>
                  <a:tcPr marL="91433" marR="91433" marT="45690" marB="45690" anchor="ctr">
                    <a:lnL>
                      <a:noFill/>
                    </a:lnL>
                    <a:lnR>
                      <a:noFill/>
                    </a:lnR>
                    <a:lnT w="19089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89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747668" y="5430031"/>
            <a:ext cx="2502749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499" y="5421913"/>
            <a:ext cx="2463010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</a:rPr>
              <a:t>추천 농작물 리스트</a:t>
            </a: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en-US" altLang="ko-KR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513" y="1238814"/>
            <a:ext cx="1146985" cy="4085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931" y="1681630"/>
            <a:ext cx="8643618" cy="19296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85774" y="2230964"/>
            <a:ext cx="607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매출 확인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한컴 바겐세일 B"/>
                <a:ea typeface="한컴 바겐세일 B"/>
              </a:rPr>
              <a:t>농작물 우선</a:t>
            </a:r>
            <a:r>
              <a:rPr lang="en-US" altLang="ko-KR" sz="4000">
                <a:solidFill>
                  <a:schemeClr val="bg1"/>
                </a:solidFill>
                <a:latin typeface="한컴 바겐세일 B"/>
                <a:ea typeface="한컴 바겐세일 B"/>
              </a:rPr>
              <a:t>)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4174" y="1263570"/>
            <a:ext cx="839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Home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9013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수익분석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38624" y="1295855"/>
            <a:ext cx="15983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정부지원정책들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84715" y="1292697"/>
            <a:ext cx="100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커뮤니티</a:t>
            </a:r>
          </a:p>
        </p:txBody>
      </p:sp>
      <p:sp>
        <p:nvSpPr>
          <p:cNvPr id="16" name="L 도형 15"/>
          <p:cNvSpPr/>
          <p:nvPr/>
        </p:nvSpPr>
        <p:spPr>
          <a:xfrm rot="19291642">
            <a:off x="4574664" y="1406842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L 도형 16"/>
          <p:cNvSpPr/>
          <p:nvPr/>
        </p:nvSpPr>
        <p:spPr>
          <a:xfrm rot="19291642">
            <a:off x="7143802" y="1403259"/>
            <a:ext cx="92292" cy="73850"/>
          </a:xfrm>
          <a:prstGeom prst="corner">
            <a:avLst>
              <a:gd name="adj1" fmla="val 35554"/>
              <a:gd name="adj2" fmla="val 330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34057" y="1286858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로그인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95269" y="4210958"/>
            <a:ext cx="23288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선호하는 농작물의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 지역과 매출을 </a:t>
            </a:r>
          </a:p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확인해보세요</a:t>
            </a:r>
          </a:p>
        </p:txBody>
      </p:sp>
      <p:sp>
        <p:nvSpPr>
          <p:cNvPr id="20" name="뺄셈 기호 19"/>
          <p:cNvSpPr/>
          <p:nvPr/>
        </p:nvSpPr>
        <p:spPr>
          <a:xfrm>
            <a:off x="2693167" y="395332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42974" y="3854775"/>
            <a:ext cx="1045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매출 확인</a:t>
            </a:r>
          </a:p>
        </p:txBody>
      </p:sp>
      <p:sp>
        <p:nvSpPr>
          <p:cNvPr id="22" name="뺄셈 기호 21"/>
          <p:cNvSpPr/>
          <p:nvPr/>
        </p:nvSpPr>
        <p:spPr>
          <a:xfrm>
            <a:off x="4185861" y="3952549"/>
            <a:ext cx="633870" cy="110671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121529" y="3874587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800" b="1" i="0" baseline="0">
                <a:solidFill>
                  <a:srgbClr val="FF0000"/>
                </a:solidFill>
                <a:latin typeface="한컴 바겐세일 B"/>
                <a:ea typeface="한컴 바겐세일 B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2595269" y="3629248"/>
            <a:ext cx="2397621" cy="1752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8931" y="515117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2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7165" y="586878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97164" y="6234654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97163" y="6615353"/>
            <a:ext cx="152215" cy="21907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29866" y="5849734"/>
            <a:ext cx="80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토마토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48965" y="6200740"/>
            <a:ext cx="602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딸기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72058" y="6543744"/>
            <a:ext cx="4038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파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747668" y="5444771"/>
            <a:ext cx="2502749" cy="404963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43767" y="5492747"/>
            <a:ext cx="2506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재배가능지역</a:t>
            </a:r>
          </a:p>
        </p:txBody>
      </p:sp>
      <p:sp>
        <p:nvSpPr>
          <p:cNvPr id="34" name="타원 33"/>
          <p:cNvSpPr/>
          <p:nvPr/>
        </p:nvSpPr>
        <p:spPr>
          <a:xfrm>
            <a:off x="2479055" y="5151171"/>
            <a:ext cx="373098" cy="2936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b="1">
                <a:solidFill>
                  <a:srgbClr val="FF0000"/>
                </a:solidFill>
                <a:latin typeface="한컴 바겐세일 B"/>
                <a:ea typeface="한컴 바겐세일 B"/>
              </a:rPr>
              <a:t>3</a:t>
            </a:r>
            <a:endParaRPr kumimoji="0" lang="en-US" altLang="ko-KR" sz="1800" b="1" i="0" baseline="0">
              <a:solidFill>
                <a:srgbClr val="FF0000"/>
              </a:solidFill>
              <a:latin typeface="한컴 바겐세일 B"/>
              <a:ea typeface="한컴 바겐세일 B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43675" y="5443633"/>
            <a:ext cx="3423429" cy="1412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solidFill>
                <a:schemeClr val="bg1">
                  <a:lumMod val="65000"/>
                </a:schemeClr>
              </a:solidFill>
              <a:latin typeface="Calibri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10786330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4945</Words>
  <Application>Microsoft Office PowerPoint</Application>
  <PresentationFormat>와이드스크린</PresentationFormat>
  <Paragraphs>1988</Paragraphs>
  <Slides>52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맑은 고딕</vt:lpstr>
      <vt:lpstr>한컴 고딕</vt:lpstr>
      <vt:lpstr>한컴 바겐세일 B</vt:lpstr>
      <vt:lpstr>Arial</vt:lpstr>
      <vt:lpstr>Calibri</vt:lpstr>
      <vt:lpstr>Times New Roman</vt:lpstr>
      <vt:lpstr>한컴오피스</vt:lpstr>
      <vt:lpstr>1_한컴오피스</vt:lpstr>
      <vt:lpstr>MZ세대를 위한 수익 예측 기반 귀농 추천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MZ세대를 위한 수익 예측 기반 귀농 추천 서비스</dc:title>
  <dc:creator>최기영</dc:creator>
  <cp:lastModifiedBy>user</cp:lastModifiedBy>
  <cp:revision>135</cp:revision>
  <dcterms:created xsi:type="dcterms:W3CDTF">2023-06-22T00:40:45Z</dcterms:created>
  <dcterms:modified xsi:type="dcterms:W3CDTF">2023-06-23T06:10:12Z</dcterms:modified>
  <cp:version>12.0.0.3146</cp:version>
</cp:coreProperties>
</file>